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3" r:id="rId5"/>
    <p:sldId id="271" r:id="rId6"/>
    <p:sldId id="270" r:id="rId7"/>
    <p:sldId id="269" r:id="rId8"/>
    <p:sldId id="268" r:id="rId9"/>
    <p:sldId id="266" r:id="rId10"/>
    <p:sldId id="267" r:id="rId11"/>
    <p:sldId id="264" r:id="rId12"/>
    <p:sldId id="265" r:id="rId13"/>
    <p:sldId id="274" r:id="rId14"/>
    <p:sldId id="273" r:id="rId15"/>
    <p:sldId id="272" r:id="rId16"/>
    <p:sldId id="275" r:id="rId17"/>
    <p:sldId id="277" r:id="rId18"/>
    <p:sldId id="276" r:id="rId19"/>
    <p:sldId id="25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325CD-9759-440F-8A12-014C16299862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31690-B03A-4A83-BE71-B354D39F3FE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>
            <a:noAutofit/>
          </a:bodyPr>
          <a:lstStyle/>
          <a:p>
            <a:r>
              <a:rPr lang="en-US" sz="7200" dirty="0">
                <a:latin typeface="Bodoni MT Black" pitchFamily="18" charset="0"/>
              </a:rPr>
              <a:t>The Tell-Tale Heart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752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By Edgar Allan Poe</a:t>
            </a:r>
          </a:p>
        </p:txBody>
      </p:sp>
      <p:pic>
        <p:nvPicPr>
          <p:cNvPr id="5" name="Picture 4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520440"/>
            <a:ext cx="2190750" cy="3067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28064" y="3997667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 you know the author of this story?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Pre-Reading Discussion: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do you already know about the story’s author?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4925" y="274320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What does the title reveal about the story?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8573" y="35893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What hypotheses about the story can you make based on this context?</a:t>
            </a:r>
          </a:p>
        </p:txBody>
      </p:sp>
      <p:pic>
        <p:nvPicPr>
          <p:cNvPr id="1026" name="Picture 2" descr="https://i.ytimg.com/vi/aWDqeffMcQM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510" y="4732339"/>
            <a:ext cx="3591663" cy="202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Vocabulary</a:t>
            </a:r>
          </a:p>
        </p:txBody>
      </p:sp>
      <p:pic>
        <p:nvPicPr>
          <p:cNvPr id="3074" name="Picture 2" descr="https://s-media-cache-ak0.pinimg.com/originals/f4/23/09/f42309dd09935173f096997f6192181b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17638"/>
            <a:ext cx="5315509" cy="513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1. acute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adjective</a:t>
            </a:r>
          </a:p>
          <a:p>
            <a:r>
              <a:rPr lang="en-US" sz="4000" dirty="0">
                <a:solidFill>
                  <a:schemeClr val="bg1"/>
                </a:solidFill>
              </a:rPr>
              <a:t>sharp, keen, strong</a:t>
            </a:r>
          </a:p>
          <a:p>
            <a:pPr lvl="1"/>
            <a:r>
              <a:rPr lang="en-US" sz="3600" dirty="0">
                <a:solidFill>
                  <a:schemeClr val="bg1"/>
                </a:solidFill>
              </a:rPr>
              <a:t>“Great whites sharks have an </a:t>
            </a:r>
            <a:r>
              <a:rPr lang="en-US" sz="3600" dirty="0">
                <a:solidFill>
                  <a:srgbClr val="FF0000"/>
                </a:solidFill>
              </a:rPr>
              <a:t>acute</a:t>
            </a:r>
            <a:r>
              <a:rPr lang="en-US" sz="3600" dirty="0">
                <a:solidFill>
                  <a:schemeClr val="bg1"/>
                </a:solidFill>
              </a:rPr>
              <a:t> sense of smell.”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AutoShape 2" descr="data:image/jpeg;base64,/9j/4AAQSkZJRgABAQAAAQABAAD/2wCEAAkGBxQSEhQUEhQVFRQVFxcUFRcYGBcXFxQXFxcWFxcUFBcYHCggGBwlHBcUITEhJSkrLi4uFx8zODMsNygtLiwBCgoKDg0OGhAQGywkHCQsLCwsLCwsLCwsLCwsLCwsLCwsLCwsLCwsLCwsLCwsLCwsLCwsLCwsLCwsLCwsLCwsLP/AABEIALIBHAMBIgACEQEDEQH/xAAbAAACAwEBAQAAAAAAAAAAAAABAgADBQQGB//EADsQAAEDAgQDBQcCBQQDAQAAAAEAAhEDIQQSMUEFUWEicYGRoQYTMrHB0fBCUjNykuHxFCNighZDRBX/xAAZAQADAQEBAAAAAAAAAAAAAAAAAQIDBAX/xAAjEQEBAQEAAgICAgMBAAAAAAAAARECITEDEkFRBCITYXEy/9oADAMBAAIRAxEAPwD5nTpSuhwbYKthtPeemydghejHkVDTCR1McleW/nmqboSgHRMB3KAq4OEXkxETpqSR0/uVUibVQXZgcTkPwZrgn4QYG0lpyzJmEhptImAOUB141iT1HklAHJtp5zzvKeJ2GNXtdkBovA1I13OverGtaP8AkSB/xAO99++yu9xOUMNyLiTZ15tE8vVaVHglZ1202xMt7JLSRlkBhuTtBGxTkrO9RnUcYJJfTa+TMDKzYjZthoYEKqpUa4ktblBmBmnXS8Ba2K4EWNPYeYZIJhsuJGrHGQNRFja0rhfhmGAMzZAkvc0gEmCTlEgdNU/JbPbrwfDPetmm4F2rmuEBomJNSconWCR0WlgPZ2pGZzGObH6YqEE8wyT4gFZWJxTXMyjmHfCIJ59IFhYkxEr1nsViixmaRALmDaxbJgfqOo310VTUdTmvK8RwRYZyFosPiB1mLajTf6rOdTBbOo5/32Xt/bPi9QVmHKA2GvY6HAugCTMjQhZVH2oqtB0POXVDJtLjLyC4wJMI9p2Rh+5wzW9pr83xSKjcsC5ZGXUgxM6jrC6uDHK4EZxIhzQSwPtdmdpEfukwBHitBvtI8lznBpc4yTlAnQSSIJIEiZ3XDVrNc4uIbJu6WkDlDYOnfeyU+Nd+bZ5bGO9pKgLml7WRF4bXcCGtBDC4kNsGyQbkGblYWIxuYy2Q6ZNQuJqE85BAZ3AW0lW+/PxAhhmbF2aeYMG3iuVzeoVfRP8Akc4CMqw0+ZUFIIxP2irOoD1V3uwpkTyj7RS6UIKuyJSlh/ZXlUiE9uamVIarylEMTBqsaBv+d6eH9lOVP7sn8hdeGwzqpimyTcgaDuufquo4EU2ONVwDgWhrJ+IODpfI/bARhfZkZO/r/hR1M9B3rTr4mmYyUxMy4dqDqS2AbXOoi3dfhLCdo8EsP7KXUespfdjn8072c0Y6ow9ZNEd3+VaGenmElWoD+lo7p809PEEc4iLGFjjttpiPzRJl5BP77lPJMK1wYi8joeYnRPEW1XTpk6AneysDIO/kfJBz5KIPimm1aKm0N37WXtXixPhy3KOYbjyttGg8/wDKpaU4JTiadr72t4rQwuLeGua17rtjU6TEAnTXRZwf3K19cujMSYsJJMDYCVUrPqacCfiNtSTJmNu/ZCs5snK0gciZ3O8Da3gqhHJElAEFdmCxLmOBa6OuhE2MHbvXFKIKeps1ocQxjqrpc6ToDGy5vEKoFQBPU/XFrXNJ2neDceCcFvX8CxsbTIdmG9/orMNjdnef3UT5POVtfg/rsagf0TZlWR5hMFpHNYsD7/ayZkGxt1157W6JGhEtKpJ8o1nwSkdQgGFTKgklB7hsD1UyohqDAkQNjed+UfVI5w69f7KzKN5+f1SuYPwJHsQ5dR5EyfQAK+lQYQZqgdMh05637uq5sihYg9XtgCZnUcoOx680znueBmuBYE7a9nXS8+S5rJmaIJs8M4aHEWzyOYAA855LewfDMKx5981gZBkF0EusBEOMCx815PD8QewENOUHWIk+apdUm6q5ZjKTuX21PacYbOBhWiAO0QTlJ5Q7fqOawj3KxzkijG3P+2HCcNQCYLnejagCYBQJ2stO3y700WgEyACeE02lATqQpCaTBMEGhOFUTQTKIpoRWJcqaE00AE0JgFITxOuDiNYRl3H4VmgKzFGXu7ylYFyW7XpcT68xrcOr5gGG5Hw93Jd4Yq+AcCr1HAspVSNQ4NIE7EEwF6HHez9ekMzqNVo3OUkA73bNvut/i7nquH+Rxf8A1GIGphKsttCYsXTjjvSjKhCvLEpYjB9lQai4qzKg5qWH9lRJ696VWQoQkrVSUq0hKlhykARCaFEHpSFFCokCu/NVI7kSghTFanCQJ1zO+jCspVshkX8dt5EJAiUydFWqx5mmMp3bNu8E/JVjyXE3sldj8SXwNxvueh5onRdcZ69CmCUHbdMFcZ0wTwlaFHvDRLjATT7OmAXTheHVKjczW9j9ziGj118FcMHTae1VB5hgJ9SmiuFWU6ZOgJ7hPyWxhXYZly0H+c5vGNPRdrfaOi2zdOgho7hCPtIU5tYtPh1V2lN3lHzXUPZ6uR+lpO5Mx4Dfou93tOw6AeJP0Cen7QufYFoHRp+ZKm9r5+NiUPYs5pqVezOwuee5XtOB8Go0W5abDcy5xBzO/wCxuB0XNh8cNS8k9xHmYWhhsZIuRGm91jkdN6tb2HfljK3T83V5xjz0ju+aycPjRtEdQV2U+IhvXuTSd9Nz7FoPeAfmEp9mmPHaos8gD6QrWcZBna3VLh/aJkARJuT9hNkfez0J8fN9s/EeyVG/+yfCo4fWFlYj2SBPYL29+V32XrRxpj/0wNtZ6TZd1KtTdbV2kC94mx0TnzdT2i/x+L6fNMR7KVR8BDucgtP1HqszF8Fr0/ipPjmBmHm2Y8V9jOEH6beKofQi0eMhaT52d/iR8TLUhC+r8T4IyrOem0u/cR2v6hB9V5rH+x29IkWuHdoeB1HqtJ8srDr4Op6eKKWFo8Q4TVo3ewx+4XHfzHis8q9iMs9ggUCoUjRKVFCkoEFIQSNjtP5zXTSxJBAcBliCWNaHEXMkWDjfU3suUJwufHo2+MdJxDP2kjq2D6FX4UYdx7bqrBzaM8f9SL/1LgBTBCF2Mw1O5bWa4CYllRrjyBBbAPiVntN7LqeJBXG1TZ5a8+Y1sBT964NJDTsTpz7X3Xa3g9Yk5WEj94Byd+aIKzmcQeWZMzWR+xjWFw6uaAT5qv3jyILneLiVfN8MOuPPtqnDU6f8apHRsE+qY8epUv4FIB37z2neE6LIDCOSnvo2VXqpnE/6uxXHKtQklxJ3kyf7LidiHHddLa46f5Te5bbsqfN/K5eefw4PeJhUKlajlMeKTKs23iugVlfSxJGkriCYFPUXiNjC44yJPmtL/wDUAiL923XqvN0qsK1ldV4ZWWPX4fjMXXXT4w472/JK8T/qSd11YeqZ/PkjC+2e30Hh1f3hvcQsCrxTtEftAb3mLeoVfD+LGnfYRfmvO1qxL3OGhMj5IwXp6nhPFSGCTMFognl2pkEftOtl6jC8YbTDHTe52i4AudtT5r5YKzmgtG/2j6ldRx725WPkQAdwYvBv+WSsVOn2bC8YzAX1WkzFAgb/AJuvlPBuPAauHqvQYz2oFOnM36DRRY0nT178UyQHFo7j9FzcQ4xTZLWG46gehK+b4nj7spykkm41kz16aLJZxl7DmJznk/tAeB8EsO9PoeL48Y7bQ4DkBJn89V5ji/8Ap39rLkcYMtsTtobFY9P2qr/qMg3iAQDO1tOi4qvFBnB00WvPVjLrmVZXpQbdobGPn1VC18PiW1Ab3B8D4bIYnh2kQORG/wB1rPkl9sOvhs9MmUpKvxGGczUW5/fkucq9Z5iSghKEpKwK3Bsv/wBOG8XkfRUOwYEZq1KD+x2c9xgQPNZ4ATgrm8u+4uLTGo8xPelSgoyqQj3QFzgqysbKknkpt8tOJ4dFaqahvba2gA5fm66GiO5U0WwOqtlXzPyy6v4no8qZQlCaVTMW0WnfL5n5Ap2Oc0zLHxAk0+XgDKQFMCjD+3jBrVxMwSTq45R4BosB4o08WliyDKfijzqf62eXU3EAwSBI6BdDazTq1p8AuD3Y/wAICnyKrbGV4l/LXApO1psO+g18ElXBUXDTJ1B77QbcvJcGHp1HODWAucTAA1K9ph+FBlNoeBnyjMPjh36rmwvysjruZ6Tz8XUvjp4mtgS0mHMLdnFwbbm6dFUXtYR/u0yT+12bTmYXvGcEpO+OnTI5lgP0Wlh30aI7FOmD0YPosbf06pmeXgRxGGmRYiJixt13XJhXNcH3GlpMXLgLf1HyX0LiWMNdjmOjIbG0AW3K+a4qj7uo9tJ+ZmgdpOht4jVH2onEepr4VrqtJv8A6qLOsOcXSRM+KuxODpVnvdUF3QBBggNaG6zfSYgarHZxG+szEnQmAAT6JmY2CbzefNdW8PPs+Wei8Q4E5kupPztAnYOHhuO5ZtF1QOiCCbaEeC2hj+qb/V7qb8fN9VfPz9yZ1NcNWhXAbLTpAt1i8LgrB41aeUwbrfGNM3P5zV1Nj6lg4AdftKX+Kfg5/Iu/2jzQo1Y/hu8jKpqEj4muHeI+a9PieBVHCW178ohYmKZXpfxAY5gy0rPrj6/tv8fyTv1jKeXCCwkdRZb+H4lVN4DY1jQ/RZbsSCbgT0EfJduG4gWsNPMGtOvYBP8AURIUTlv13c9PQcO4009l+X+ofVcfFMGwOlhDehsD56LMoVMO2mG+5zuuS9xLXSdhlOg5klcr2ZtSSB5nxVSWIt5vt0VGFriCII/LdEhKBdzQlassZQKYFOzEUw2Cx+bPOYuBb7uB2cmX4pk5p5CN1Y3Gsi7Wz3Lmld3XNnpVKitOLZGjfL7JPfUzzB6XHkVWoy/pz4k6eafDMgTufkoKEmRLuWw7iu6lhCd7dBt3lKe1ddSTIpCaVbWaxu8+JPyhcxeToIHPT0VfZlmrZRDuSrawSM0kfmysI8VUqbIYFEJAUQmmw4ThTDhpcM5cG7loDiO4FwB816DCYbhwANTEVn9PduYPQE+RT3CxhMEwNSdANT3DdbOB9nqr4zD3Y6/Fp+3bxW3heMYCj/Ct1FN2bxc4ZvVLiPa+nf3bfEgz8gl9i+rR4fw5tBsMGUfqJ+J38x+gQrcSpstqeY0XlsT7SPeND5wPISfVZ1TiNQ/qj+UR6mT6pZafiPWYviTiLkMbzccvlz12WVW4sxugNU9bMH1d6LAc8kyST1JJPqhKc5/ZXr9OrH459az3dnZrbNHguL3I5lOShKrIW0nuuqhplWKBGQfaqwXDYoiqeqsUJRg2fogxBVlPHOGkoEpUef2VnN/DpZxGoNJ+SV+NedYVEoJ7f2n6c/pIvO6KVQlJZiUEpQJQMElBCUJSUzgmBVYKaVg7MOCpm/Jj6JQUQUyEVHQ0BobAIJBMvJc45nSTBghtos0dVa+o50SRYAWHLc9TzVYRROcLrrTNaB38908pAU0qkUyZIEQmk6IKUIhOJqwIykBRlUk8o5lWjKNLDypKRFBYcFSUkoymWDKMpJRlB4YIgpAUZQWGBUKWVCUFgkqSlUlB4MoSgojTwShKBKEpaeGKUlQlKSkeDKCEoJHjk/1buiQ1XHUjyVcohZOzJPwYtlOFQXER43+SgqBLTvNx0BMCqW1GqxrhzPoqlZ3mrEQrBRaR2ajZ5OBafA3HmQqHui1vMeif2ifqtlFVs6pwU0WHBRSSmTLDBEuhdeFwbDepUa0DkR89PKZW7g8bg8P2mgVHbGCduZ0RqWJguFV6wmjRq1BzaxxHnEKjE0DTOV2XMJzAOa4tIsQ7KTBstXjXtTWrjIDkp6ZQbkdSsIckeR+DyjKSUZVFhgVMySVEDDoyklSUFixSUgKMplhlEiMo0YYlCUsqSlp4aUEJQlAwZQKEoEpHgyggShKNVIMqJVJSPGcCpnCvexgJDSHgEgOgtDx+6DcDvVVYCbLHXX+cNTBOnzAXbT4U43LqQ/mqNCzgRsJ9FcKzu5OJ6l/Cytgy39rv5HB3yVGTp0umUhPBLTgBOkRaqiKdtkwKQIk/miELJXXw7A13nPQbUll87TlDCN87oa3XmqaLmC+YOO1nRpOhAMzAuI3urauPc4drtcgdB3BHsvPN8OocCZTaS/EYcRHYaalUzsCWMyz4rkrtZfI4+IMeB+4XO6oTqZQTkwrt9mBRlIu/hHCqmIdlYLbuOjfunE3J7ccotM2Fz0uvX4ylhcC0DKK2I5kz4xdrPJeZxHE6j3582UySMtsvSRcp3wObrmnkpKbEYhz3ZnmTAEwBpYTlAnvVYKR4aUUkohPSwwKkpUQjSw0oSllRGjDSpKWVJRp4MqSgShKBgkoShKAKR4YwlJUJQlB4JKEoSgSkeM4IpZ6JgVi7rDBMCklMqjOw4KIKQJgU02HlMCq5TNKaLDgpgUkoymk6KQFGUFh1JSSjKZYuoRMmIFyDuBEgcz0W9/5N7trmYdmVrpu60XMHK06xAiSLLzkqIlK8y+1lSoXEkkknUnU96UFKogYeVJSlQFAw0opZXRhqjG3IzG4y3gCBDpnqbdEFiU6DnbW5mw+/kugMpU/ic55hwLWtADTlIbLnGTc8houR+Ic7U+CrTTN/IgqSgohQyhKiEoAyoUpKgSPEUQQJQYkoKSgSgYJSlQlDMkeOJRRRZuyi1MoonEGRKiiaRTqKIRRUCiiaRUKKiCFQqKJgXaohRRBIVBqgogCxMPsoomQgfJKoogG+6iiiCBNsoomCn6/RQKKIAKQookYFR2qCiRgmIQUQZSg5RRI3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451" y="3846512"/>
            <a:ext cx="3996453" cy="264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5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2. hearken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6138"/>
            <a:ext cx="41910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verb</a:t>
            </a:r>
          </a:p>
          <a:p>
            <a:r>
              <a:rPr lang="en-US" dirty="0">
                <a:solidFill>
                  <a:schemeClr val="bg1"/>
                </a:solidFill>
              </a:rPr>
              <a:t>listen</a:t>
            </a:r>
          </a:p>
          <a:p>
            <a:r>
              <a:rPr lang="en-US" dirty="0">
                <a:solidFill>
                  <a:schemeClr val="bg1"/>
                </a:solidFill>
              </a:rPr>
              <a:t>- “One must </a:t>
            </a:r>
            <a:r>
              <a:rPr lang="en-US" dirty="0">
                <a:solidFill>
                  <a:srgbClr val="FF0000"/>
                </a:solidFill>
              </a:rPr>
              <a:t>hearken</a:t>
            </a:r>
            <a:r>
              <a:rPr lang="en-US" dirty="0">
                <a:solidFill>
                  <a:schemeClr val="bg1"/>
                </a:solidFill>
              </a:rPr>
              <a:t> to the sounds of nature.”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399" y="2819400"/>
            <a:ext cx="512348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1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3. dissimulation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96366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noun</a:t>
            </a:r>
          </a:p>
          <a:p>
            <a:r>
              <a:rPr lang="en-US" dirty="0">
                <a:solidFill>
                  <a:schemeClr val="bg1"/>
                </a:solidFill>
              </a:rPr>
              <a:t>lies, deceit</a:t>
            </a:r>
          </a:p>
          <a:p>
            <a:r>
              <a:rPr lang="en-US" dirty="0">
                <a:solidFill>
                  <a:schemeClr val="bg1"/>
                </a:solidFill>
              </a:rPr>
              <a:t>- “Your </a:t>
            </a:r>
            <a:r>
              <a:rPr lang="en-US" dirty="0">
                <a:solidFill>
                  <a:srgbClr val="FF0000"/>
                </a:solidFill>
              </a:rPr>
              <a:t>dissimulation</a:t>
            </a:r>
            <a:r>
              <a:rPr lang="en-US" dirty="0">
                <a:solidFill>
                  <a:schemeClr val="bg1"/>
                </a:solidFill>
              </a:rPr>
              <a:t> shows on your face!”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566" y="2057400"/>
            <a:ext cx="5027420" cy="336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1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cunning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5352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adjective</a:t>
            </a:r>
          </a:p>
          <a:p>
            <a:r>
              <a:rPr lang="en-US" dirty="0">
                <a:solidFill>
                  <a:schemeClr val="bg1"/>
                </a:solidFill>
              </a:rPr>
              <a:t>clever, smart, sly, tricky</a:t>
            </a:r>
          </a:p>
          <a:p>
            <a:r>
              <a:rPr lang="en-US" dirty="0">
                <a:solidFill>
                  <a:schemeClr val="bg1"/>
                </a:solidFill>
              </a:rPr>
              <a:t>“Pirates are known for being </a:t>
            </a:r>
            <a:r>
              <a:rPr lang="en-US" dirty="0">
                <a:solidFill>
                  <a:srgbClr val="FF0000"/>
                </a:solidFill>
              </a:rPr>
              <a:t>cunning</a:t>
            </a:r>
            <a:r>
              <a:rPr lang="en-US" dirty="0">
                <a:solidFill>
                  <a:schemeClr val="bg1"/>
                </a:solidFill>
              </a:rPr>
              <a:t> when running from the law.”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276" y="2583384"/>
            <a:ext cx="3573524" cy="405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6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5. sagacity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729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noun</a:t>
            </a:r>
          </a:p>
          <a:p>
            <a:r>
              <a:rPr lang="en-US" dirty="0">
                <a:solidFill>
                  <a:schemeClr val="bg1"/>
                </a:solidFill>
              </a:rPr>
              <a:t>wisdom, forethought</a:t>
            </a:r>
          </a:p>
          <a:p>
            <a:r>
              <a:rPr lang="en-US" dirty="0">
                <a:solidFill>
                  <a:schemeClr val="bg1"/>
                </a:solidFill>
              </a:rPr>
              <a:t>“Yoda offers bits of </a:t>
            </a:r>
            <a:r>
              <a:rPr lang="en-US" dirty="0">
                <a:solidFill>
                  <a:srgbClr val="FF0000"/>
                </a:solidFill>
              </a:rPr>
              <a:t>sagacity</a:t>
            </a:r>
            <a:r>
              <a:rPr lang="en-US" dirty="0">
                <a:solidFill>
                  <a:schemeClr val="bg1"/>
                </a:solidFill>
              </a:rPr>
              <a:t> to fellow </a:t>
            </a:r>
            <a:r>
              <a:rPr lang="en-US" dirty="0" err="1">
                <a:solidFill>
                  <a:schemeClr val="bg1"/>
                </a:solidFill>
              </a:rPr>
              <a:t>Jedis</a:t>
            </a:r>
            <a:r>
              <a:rPr lang="en-US" dirty="0">
                <a:solidFill>
                  <a:schemeClr val="bg1"/>
                </a:solidFill>
              </a:rPr>
              <a:t>.”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971800"/>
            <a:ext cx="447675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6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6. mortal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adjective</a:t>
            </a:r>
          </a:p>
          <a:p>
            <a:r>
              <a:rPr lang="en-US" dirty="0">
                <a:solidFill>
                  <a:schemeClr val="bg1"/>
                </a:solidFill>
              </a:rPr>
              <a:t>able to die, relating to life and death</a:t>
            </a:r>
          </a:p>
          <a:p>
            <a:r>
              <a:rPr lang="en-US" dirty="0">
                <a:solidFill>
                  <a:schemeClr val="bg1"/>
                </a:solidFill>
              </a:rPr>
              <a:t>“Spiders fear me with </a:t>
            </a:r>
            <a:r>
              <a:rPr lang="en-US" dirty="0">
                <a:solidFill>
                  <a:srgbClr val="FF0000"/>
                </a:solidFill>
              </a:rPr>
              <a:t>mortal</a:t>
            </a:r>
            <a:r>
              <a:rPr lang="en-US" dirty="0">
                <a:solidFill>
                  <a:schemeClr val="bg1"/>
                </a:solidFill>
              </a:rPr>
              <a:t> terror.”</a:t>
            </a:r>
          </a:p>
        </p:txBody>
      </p:sp>
      <p:sp>
        <p:nvSpPr>
          <p:cNvPr id="5" name="AutoShape 2" descr="data:image/jpeg;base64,/9j/4AAQSkZJRgABAQAAAQABAAD/2wCEAAkGBxMTEhUTExMVFhUXGBoZGRgYGBcdGhoYHRobGhkaGBoYHSggGBolHhcXITEiJSkrLi4uFx8zODMtNygtLisBCgoKDg0OGBAQGi0lHSUtLS0rLSstLS0tLS0tLS0tLS0tLS0tLS0tLS0tLS0tLS0tLS0tLS0tLS0tLS0tLS0tLf/AABEIAK0BIwMBIgACEQEDEQH/xAAbAAACAwEBAQAAAAAAAAAAAAAEBQIDBgEHAP/EAEAQAAECAwYDBwMDAwMCBgMAAAECEQADIQQFEjFBUWFxgQYTIpGhsfAywdFC4fEjUoIUYnIHMySSorLC4hUWQ//EABgBAAMBAQAAAAAAAAAAAAAAAAABAgME/8QAIxEBAQACAgMAAQUBAAAAAAAAAAECEQMhEjFBUQQTMmFxIv/aAAwDAQACEQMRAD8AyNqQqVMJTQZfzwg+xXiAmZLUHSvE3Al9/lBFl5S1CaU4XCi3/phTedhUKJ0AVR3qHaM6UKbxWysNVOG+5IhbaWwlOu+nL5tDMTkFQ303JauWQhdbEkrLClfbPlCntp8ctoC1v/cATwLB/UR9JGQ2cU5/vH1n+umXzygtVmqrox/O1YLQJuGxpmzFBSFKASonCWZQSSkvk5IyLPWNElKJMoJKjiH1B69EqYnPMCFl0JMlC56goOyBmMWpJDMQDUPqIoOKaomoD5nXn+Im1WOP1YbaoElLipqM2h1ctuXKT4dCCRqXz9A8F9n7mSopStNS/kzj0I68o0FsulAxFKRkAW4ZEDyBipNzbPks200hAmIE5BCgUuG1GQJ4jUaRbIQARwHvGQ7GXsbPP7lTmWv6X/SqunHJuUbO3yggY0/ScuB25RpKzXzgM4ottsdGFOrueD6QJ35OusM7ssoLYose1txWDCMZoTFXamwYpeIZpfywkH3h2kaQNeBBpwL+UOHZ1p5gklMspf8AUfUCEqxhWeRh1ebJM1IyC6ef4hFaTV+cFRErIvDg4FfrLaCrBamxhvqP2hap3HX2j5Ky4iVGaZWI/No09wXWHxKGXv8ADGdsHiI4n8R6HZyhKBUUH8+sLQ2Y3eihg8CkJEXqhALKBgS1doKUHrD3IqGlsIdR0bPpGSvW8a4RQNm+dPaIW28lrS3CKLssXfTUJVlmrkGfzy6xNtvouvo7s/YQlPfrpQ4H9VNw084xt9Tu9mrUAAKgBgSwBzO+u9Yc9se0BWs2WQwQAEqUNW/SNkjhrCCzSgDh0AL+RiPRZVdflkl9wFYRiBGFv+Qod3EYu1hRxPkClzpVwNOEeh2lAVIdqgKI54S0Zy33ME/SSrCymI2/YeUPx6PDkk6pPd94qlrCgogBmAAyzY5DQVjcWK8EqkFRKRuNuGdYwOEMcwch/wAqVDcAfSC7vtLhifNWvIn7QS66XnhL2b2hRUpznXyf2aDLHdC1qBSgn5xzgq7bIwCikE6PlpkI0N2S1mYliAcQ0ppGrLLL5EU9iCwKplRoA48yftCG8uzUyX9CsTV/tIPm2kejWuTNw1m4S/6UjL/JzCGZaCHTMBU360689oN1NYpV+WhJwqShxniSQeocR9GzOI1SiURoSqvVg0fQbT1+Cy+7F/VllqYj6JLQuVd6VkjI4UsdilwPeNJb04in/L/2mFEqhfg0ZtWBva7ylZJDEEhXJsQbhU14QkmJcsaM/s/x49A7QSH+aiMFbk4FkGhfz2NYn60xvQSQRjfKvykaGzWNSpjH9QSdMnevkYz8sgVIq4I5bGH13zyhKppeowpPk7v9onJcGXotCiJaFAJQGAAUXGmjN1hjcV3hwFDwgsdHCg2Lzp1hJdEjvFYialWtDvTiA9PxHoAuwpQlgfEnXRQOVNPpMT90MrqLbmleIDVNH4pJYnmlYhuF1IAJ0fjAcospwIPsodJPGN45u6z9/wB2MkKSGIYvq7Q07L36palyZwcqDgZYjw2LezwZMTiocj+DGZviwmWsEE0PhPDOhGxib0bYWWylM9lfT9Sfs/H8Q3sy8K4ztxdoUT2lqLTQ+9SAGL5VFOaeIh3MU4B1yPOLl2qHoUweASXJJ2JiUuY6ecUzGAOI4Q1SdorZvMryUVKJ3JgVdkcP8yEejyezllIqkkbqWQT5EART/wDrtndnWDWmIF+rRNyhTF53NsRofmUVmxkaZCPTDd1nGctTb4tRoSCwPOAbTc8iYFdyplNkogjzFRB5Q/GvP7JMUk8oaS7yU8Qtt3rlkpWkpNOvEHIimkV2OzFSgN4VSbCapYBG9APVoaWOwKUyWcmCrvuxgNNz+OMa6wyEpAwgDfc8zCmO1s2m5AkOvbIQv7QWsWWzKKAErmeBO4BFT0EaW95uEEs7ab8OHPSPIe0VvmWm0YHdKHroHLqI9AOCRDvXSaHsRbEsZZDid6x0TKnkfaGd42QSrOilVMw2DhjxJY+cKFJoT80jOlo3s1oeUnr+ImrCSVKNAxPJ8vaEcgrSFMfCHp1iOBa1UcmnwCLxvxNw7D25CVzMQSzAgNrxO5MLrbYlJq2zEdc9n+0a2y3RhqrNjT5rF4s6cRBDg5+TRdko/c0F7NXl3iAhR8Q9R+Y1t3KUFDC2IZHMbOePCPO58gyZmJOh06MY9C7P2pM2Uk5HVt4UvwZz7Gimo1Woqd88tNBAc2boKD7RG0rVkNPlIETPOVCYSQM2xSyTTXR/tH0SIUa/mPoW6RhJkApcmoNPKsJLcjCpTfMoY/6ghBemfsITWmZQmE1AXx9L7Rh7VJVMm4UoUtTDJsiSznQNrGyvOcAglZwgiMla74IBRKGEb6mkK1eMpvZ+zMhAT3yxOWc0ImFPdqL4aAOtNGenKBL6kS0plypf0gP51/MU3HPPjKnOHx9QkiLJUszlJDsSyaaQlSGV3XPO7oLlIUtynFhDnADoOLHy4xvbvVis2EgvLUBXPZm0H0twIGkeezu0EyROCpBZKSAkgmqUsGLUILZGNVZf+oKFgd5LCnFQaF9woezQpj3srl1o4WiGVhT4SeMD3XaLNaUnulYV0dCiH/fpDWVZFISQR1FY2Z6ATgxgK3yO8SUkPDO0p+0DolwaKsCgTLNPC0OdPEKKGx8tK0j0i6bcJ8vIpUACoEVbQnpkdR1Azl/2F0uB/OhhX2d7QGRMTLnEsKIV/a7ltyCWplE+jlelf6tKBhSCojfc1gOfewAOJSSp9stgBvxhdaLRLnsqTNSSQSa8BThSsCWW4JqziJwh3d8xskexMRcrtfSy03jXESxFX265A8oS2m91FWFCiVqyNH9qQwva6/EA4GKgDHEBRyTvzbgNyUSrNKSqUgp70j6ixUDuSddWrGdy0148fNfYrVJlSwufNBydazQnYA0z5mA7y7e2WVP7jCkqBSCW/uDlhhagIzIerRmr3tWEyxNIKBMSGFQQCKF+vmYj/wBQ71SuTZ5gSl0qIKgBiSGOXBwOWkTOXfTpvBJ21Fl7T2S2BUtQwsHBeoU7MXAAOWWIVIeI2SwGUvESFIbwqGR2HA8OGsYz/puZMyZOM1KVJSgBII+oqNaDNkg+cbCVfEhUvCTgUklNMlBORD8hFfu69s7weXcaeSrwjkPaGdmtQCX2jO3daAqWg4h4qBvQnyhZ2i7UCRN7mWASBm2Sv7uOw4xvjnLOnLljcb2j25v4oC5aSAWqRnif6Ry39mjJdjbvM2ZiV9Lgknbj80MA22cq0TtST7kv942siwdxZFgfVQFs1FRqBvSnUwe0Evai1Y1ihAckD/a4CaaFg/WM7aFk+Y9xGiV2ftE1WKaRKBIcqqRr9LhmH9xEMLPIu+zmv9ZQOcw58UoDJZxq5idbWXXJ2fmTXLFj5a5k0EG3lPs1kSpLhUxtMgdhqTuSw4PCjtB23mzXlyQUoyJBDkbJbIRmLbY7QuWqZh8Iqd29zFf4n720F09oVzlTCpHgSalLAJBDAFyx1yrDKWvEotkxrqd+Uef2KbhCQ5DHEdfE31GlGzepGka7s4tkEYgptnYczk5zbOHjkXJxT3DOfY0zE4TTYxT2dtCrPPEpdEqLdXoYNlmI3rYhNAaihlBU4/hpLXPLkQBLmMcqiF9jvIzE+P60+FY4jXr+YtXPgHiLXbSD/MfQsnWmvlvtH0Iacn2nGc/DpyhVe97plghNVfM4Ctl55pl1O8D2awlTlXX9oz3tvMJjN0ptCZs41BJz+bQDbpZksCASQ/KNpKSEgsGASYy3aQjE2bBuUA8trrAspkTCcyQC+xBLCDbtmplSjMUWzQj/AJEOT0HvCmxo/wDDF64ptOifWK77tLlEugTLA6qUAVE+g6QG7Z7S3hYEaDYbPyPpDY3XiAUhyCHpXSuWTRn5ZZSflDG57NXoJciZQuh1pOlBk/Ns83IhW6HjKSSJ86UrEHpkR+Y2N0dvlIYTQpf+QxDkSPQwwvuwy1FKwkNMQFUzB1B8wesZq2dnk4vCdco0lZWvQLN2nsk8h1BLvQ0V0bPlBUuZJUf6c5BfQlj0fOPJbbdq0gMlQrm9B5xKRaJ8mgOIK/214OrP1itjqvXZlnEtC1TEFbjCwrRVCaatHmd82csRhOIVTiBBYZZ6xTZO19rs5wpICSciCU+8A3z2um2jB32F0YhiSCCQd+UTRoHdlqXKn4gWc1+/3jc3H2hXgXJx+CStSQXH0YjhFdqgcAIxKJqCp3fNicqwFZ7QqUZiS/iIPNv5hU2vtd/NNq7Fyk8dG/aO2e8BMlzAtjMU5ciujMRUCpy2jHWi194oNlA9it60KGIkpcjiNgeDxhycW+57dP6fl8f+b6G3jexWkJLU14t+YtvW095JVwS/Wh+0JbxYrKhRyfOIzphw5mqWzo2RDdIU4pZK1z57LZTW4J5QkkEgvRuQA+cIttd7KSsppwOpJD+7wjsVoIoDq/PKnCOLnOSdX8h8aHeGbtqZz3Uxjf2ftD3aErll8CSydASVBLtmQC7RnDNXMmFaiSpRqTCuVaSE4dCQeo140JjS3dJQkFajl88404sPHHTD9RyeeW2s7J3XLko7+ccIJ8NKqLsT0f32gq9u20iUcMpOIg1L/cZHkYzFrXaLYyZSF4EhmFBQNyFANY5M7Iz0hJ7szCon6cgzfUckiu+8a9sYpm37abQrwgJGY2HN8yW4xyw3KpdVKd+OQ24/zBarolo/79ploZP/AGpRC18jh8INdzDZFvs0mTRCzVIAUtOMAkjEQkM/hJbjCHfwDKuyWhmSCYnarQpNAHps/wC2T5kQTKmBVRoWPAtlEJsusDP/AFg70sisXhFHYAEMOD5QR2etmAkOKuC+hdo0l43cSPCHJUKk5cRx/MYlcsy1EMwdvX2hN8cplNPS7Gtw9HPtBKljk0Zu47RiTVTNnwFMy+v2hpjVu9DFyMb70+tiWV3oo9F/8dFdD6PFlppqekRKl4WKQRtT8wunTVhgBkGB1oOcIzUJHGOwsC1sPFoPmUfRn5EDuS5ypIWqiac1fgcYcT7MB9NPs3wQXMWyMIPlr9oX2i1hikl3ICetSfIQbVcrkXW+Zglndqn/AJZelesZO0+LHt7NkPSD75tiyS9Apbs36WyG1PeA5YeWSdSr0SSftBG2M1FlmV/4eWk0/qkeY/eE9vm4piy/6/TEQGhhdszEkJUaYsT7U/YQBZkhSiFf2uPMQ4Qwj6SA7huT/wAEQ3urEvFIxECYlTA5FQSSPNmgC70gFQmDgBrihzdiULmS1mgdn/tUAxffXziKqNrc9tE6yKMw4TLIU9SySAlWXFiRpyrBHcyVVTaUE/8AFUBXRYTjXiIMuZMUwDgssMoLyBSrEWOimNQSIzdsuHulqAJISSysRBIdgaatXrBx5y3UZ8k122a7q8FJ8iu6iPdMCquQ6TLOeS29wIzsq7Vt4JkxIeoCz/MDWu65g/8A6LPNz5VjbbPo1vK5EoCiVoIzbGk+TEvGQt1hR4sKgWc55D55vBk5EyUCrFTiW61hbZJ7ErKUqDkgkVHBznCVFf8AplpSdoulzytWEp/TUngXpvtyJg82jvBo+/5G8L0y1FRqxGUA2HnS8CvDVtPxFCyCSRkcxsYL79L+IEH09IqtU2WS7gHgDCMJOrRUVz0MAz5a9YOkSMTKX0H5iduQCEvk8EmlXLdB2axqIfIwUi7ABUuYJlpAYFbDiPwIYWIBawiWhUxZyAB6ndoaLapkXXiQlgCrF+osMOSnJyHGNTdEm75KGmzlzpoDs3gfZNK81Z8ItsNwP/3kqCqUUCKcBSHln7PSAB4H8vtFTGo8lU7tiEsizycSQMmIGWRPPYQnveba5ySuerDLSaJQAkP99M3zjYYES0EIQkEagD3hTe0omyk/7lq5sUD7CHZ12e93TGTVYEpw0xDM56seDkGDBd/fywpP1ga68DxoKwJfEs4sOrJQOSQPckwT2ftWFShnw6n94hdmp0Css2ZJWxpqQRnT5lGlsc8TEuP4i222JE5PHQ6j8jhGZs9pXZZrKFDRQ0I3Bgqf5T+2kWHjMdqLrKhjTU0BAGmmUaQTkqSlSS4Ij6YHHlE7RLqsP2fnDGEq+2fWNggsc94x16WfuZ2MZGrfOsaCwzgUONamK3ppl32ezEkJB0OR3hXOD+sWqtHgCX+a+0dXRIOrGItSB71qR9EBKePonRjJKiAQFeE6tSnPKFy1D9R1NKDws5fg+IV2iUudRgXS2uSQefL3hJaLQFFaypkuSkakAUB5tkPTV3s8ICts8zSCzOfCOBOZ5n0Ai63qCAEDRDDjizPofOJ3ZIA8S2chx/tDekLrVMxTCDsW6D+POKbIXeoOEnVvv86QukrIX83eDEIKfFqVO/znASsyecVCrVWNaZhHhDguSD7cP3jjlC1JSSK4k8D+aQpumc5BxEEK5PsIbpnkzOIq+xBc10DaRnYGist6LBSpRotILuw1xcQYdW+2lKkzQmkxJwlgWUk4VgghiDRX+WcJLJY0qBloWnEWUATuGdO+lNIJuJK5kgyyn6ZneJY1P9yWJzY5UyEZY2Y3Yym8dGqr/tTMiXJ4HBnzDe0U2i+LerxCXJS2ol1+8M12bDhyIzBGRGhHD8QWE+0dLHt5pfVunqP9VRVTagfpC2XPcMw5NHo183XjOIZtlv8AvGTtd2prRt4BsrVLaqKGlPmcV96DQ0PzWPrV3iFUqIh36VjxJY7p/EB6dtEtg7huNTCxC/E6hB67KAPCvoQYgJLiqSYDivvH1pEpqirC2QOrseUWf6dh9A6wZIkKLJArw+UEABJlhnIA6P8AaH1wyVy1CchWFQqFGp8iGaLrHcyU1UMRfXIcoZLlBlcjDTabXPeC5oT3k0zF1dwwTWgfXJ9g4jRJjD9nCznZo20ouB0hy9FfaM80IiGICWQoOkJB64yW608osmIMQtso4QncFR9h5AE9YLdnIxF4S/6hJ+oEtzcf/Y+UKZPhch3Cg3m8aK3IBmLUzBvUlKPvCBQ8KuCoiLP7pvkKQAoBwA538ojeaETZYxPRRqKjL0jMJOFik7PDiVeoEsBQGf2hWX4zs16UXatUpXdEulVU/iG2Mp6tnCu2qRMRRgRUNoYIstqKkJY12U5q9dYRXvsDe8ozEHgT/FekLbotRHgPT8RoZ04YfEkPX6XHuS8Ze1SsE2lHYpPrBO14+tHqLTWuVYInWp0gfNYplz3r4K76cGj6bpROWnXjEpTklx83j6K5M6goI+hgqtVqCBhfPMenXKFwWlgT4i7Ae3BokZyTm2YbOmnwcPMIIoolzXk9B5ZxcjSDlzQ7lyanPhtAMzdjRLvuI+lmozzrTTamsHrmp7tlAYmb/F8vbzMB7KrYoM42pyAcnqx8ooEp1MK094YTEYmOQAYeR08oEnKwKISGZRFOZoPSHBsRZbEkKIJoFvRnOFyWfPLKGFos/iBYsQ/vtzA6wvsZKVJVsoNtsT1cw4kWwrVXQ7swy/MZ527UL7P28SlJWQ6kkBjq9NNKgtGvuqQhImYFEoCgWJzJUQ/+3SMLIs6UoxGgATiq1SHPk/vDi7ZmZVjTgzYkEp0UUjPnzjHLHfoSttd09C5xkvQupIYugkA03BzbV982M+zKTRtAxGRG4OsZxE5CimYhgCAkzBliNEE6gglxuw4RsbvtZnywlQaYBlordnyPoY14tyaqctUu7kkAtCe9bnxuUhj6H8Rp1SyAHGvx9jFBTGqNPPLbdhFFJIOx+VjO2i7yDQGPZJskEFwDwMKJtzIUaBuX7wD08zRZlD9JMFyJamyaNxOuUAUJ9IUKsZHGAiP/APHKXwrmfsNYcWWyJQlhnRzqYn3RGkdKVbQwm3vFM9XhPIxBIWTlr+YrtgIABo4PuIVKL7mLJ5tG4u9RKA4bKM1cllZKS1cIjRyngVrsSzlhmYtnoGJb1ADdGr7esdsSavsCYVX1eXdoUlNVqB6AsPvAbPWpYKJp4gDmpQPoExl1lkqbg3o5+bw7tRSiUjEaqXiZ6HCwz2GJXlCFRclyMug39tIUGIeaGNDoPtFiw6S3zOIWhYdxV26c4Z2ZCQnGoaalnzdvmkLLKQwtisJLOQA0GpsgQ7Kc0YUzgI2hIB6EJ1zHWCpUtSmxSySKuNNg59oxyypWKErKqOBXU6U4QLe1k8IwlyGbcfMusE23F+pkjg7aZ+UBz5wDMX82h472H1jmuAcvn5eLlT3NNIWSFAU2J9YMs81yWGkaaFi2Ss4RT1j6BkLLR9BotFyEufFkPn5iISztk/2aLbVumjU57xUie2IlstVFg2wGZPGK2pXMSUhjR68Wzxcmp0iCZ3sTXbP7QbakpUMWIvRqKY5sATRqabwsUxJrmwfkf2Yb5wY3cMfYJjEKLdau76efpHbzlgpx4SDiISQUEHyqC7ZxGzJS/wBOKlA4DNQP81izwYlElKA5ISSo15hPhH2HlF/lsA7OkgZ/SaDc1J/EXWa0HEeLAniW9WrHULfxEAtRhlnVm00j60THOQDOzGgfM01dq/xFaGzWzpx0FRsWZwHPSp84Ms00SwCQSDRVXJD0r0B6wisH1u5IBYivRobybQGCC4GQc0DnUNSIuPwq0l1KMsuCO7mJqcwx1YvwodRGjXeaQtCiQggYSP0qHH+1i9Q8Yu7sUtS0ig8TA7gE0OTEUaGCbV3tnSt8lAfOg83hSFuvT5c7EkYqgsyvsps+cD2iysaVEec3d2mn2fwO4BGeRSdGjcXR2hlTgxOA7bctCI1lUvKYHFIaGU/HiPnoYX2mW1dPmcUkJaDTKEZzhxPyhQsQEpmGIY4jOXnFJVWAk+8rlCi9STMSngB6wzQIWS/HaRsD7fxCpxrLEGAAyaGllqYXSCyR89YcygmUkrmEJYOa5Dc8dBDEWWy0iRKUs1YZbk5CMRarWSCXBmEuVHJIqR5fYbCCL3vUznLsigSOZc0H6iED13jO3zOzQARi+pR9gNAwHOI3sr3Q952jvFJYkpEuj8zXmWBiFop9RYYTs9f2iFpnAHCkVCEhzwSH+8VWfxEv9IGfRh6w7dRS275eJTkFv7QCSQ/wwztaQXBZ8k55v8MULtgkhISnxuHGfMcDwgSbbVKUpRZIcpA+/oI5srcqZjZZqLOCtTd4RR2onYBqHjAFvvzGwDtxP3ELrQVLrpliO9PzFMsHFTPf+YvHjnugSFFTkgepJ5PtHyKhm5RVLVh9Yr72NNBakjE24+5zi6Stn5QEVVi9CqFtfzFBMdY5EcXxj+I7CJybIUugAro4D9TAhsuEeIOo8aNVqsx5w7sy2BKcPiFWALjqITW9aMRYrBoC7ehFRkaHzjPHO5XSkFTFBJxY1E+EpCvCeeHYh/OFI8Jc5Ztmx0AB15w1mTKM1DxNNvMPCyelqj21d6dI1xmglInjES5c7hxnXy5bQYh1snA4LuoBI4M7Vz9TAhlEAEvVyeFczpwimVRfiJYnxGrt94LAfqsiAlSvCoooQhWJnLV/jhC+WsklvJvJ4giefF3KFgEkDxHEQQxBFRVj9o4mYaFTuKMrSuRer8IWMs9gULSQGSwrmPd98onJmlmPpAy1Bg3Ux2UMT8oeiaG671KaKOVQTXd66Zt/lBF2smbMkk4UTKA6AkeBXQlPmYzqKvXPT7mJzZxIYu4ZuWbH34QtA/V/UStFAtKtedRwyi66L0ZIK28OZDhQ0dwCCDqD55Mvtin/AK39yUlY2XVJPByCrhigcrDY5ef6070DkfcQB7J2btwmJASsEgOKsWy3ygy2OD4kkf7gKezR5Z2XvTAoAnwqy4ZZcaZaxqp1/TJYBSskbuP/AJUPEcoqFaZ2+RRx6ZH8Rn7SojaCT2nUQHBB0UknCeYUCAfTiIXW290Giwx3YB9sqdXitEitW8UrngQLarYU5JIG70MAT7as0AS/kroINJNZ9qwpUrb4IW3TacBKsQxF+dawIok4nxA7EwSgJTTGx/uav+LfTzNeUTVfGikXsEqYKdYDqNfAOeQPtA143otaXfwu/M6Gv32hPNtKEIwJKWdyK1OmItUD7wFNtClsMSW5t7t8AibtJmu3gSyKB1AbnIua6mnQ9Asts8qOwH3+ZR2XZyNlciD5Vji5S8giu5okeecE6VFAXUkv+YKlOAGLUfl+7xTJsrYlLbX9QFctTA822tsz6ekRl2o2nKS4o5dydq86a15QJMmJq45PmTnVtYFl2h3GWWelTm2sUz7SKhAc7/n8wphoCLRacQJIcjQZDJqAQtFoUTnF9nkr1UWOgOfMxyYlAzptz5RUNXjKszSLkSVbRBAxatt+0HWdIIxEE5fSBt7QW6Acy6GOpTTOLysFwByOuQLHzgeZKObvkGrFSktVOOhHVIPvHYqVwNOfnH0ML5kot41kaABsgDzffKAr3s6AlKkTcRJYpq4pnXMBm6wwnFbVACdnz4EEuTwhTeCw4wpKc3cuPbjGWG7dm5Z/pqxcZ05edHilACjhIDP5/B7xyShSyAlzXKmQ2GvL0hlLwqT4EoKgHGEFKjRicL+IO+QHtF3LQfTrGtSQSzaEEHxbbOPzAxu+WUglZxnRIfhVRYeTxZNNQ+OgaumrAPQRQqYxepBP21+aQTYXB0gJSoDCHDAAkuXJfM1HrFFstC1qxLZwAnJnZyKCmsSmzwR9LAM1c2c+7QGVlikA1yfPP8P5CKk+heAX/Pt84xfKAHF/QcOMChJNOHw/P3glCKAM41660+ZwyESCBWj0gqTJxNkC+py+U84DllIcZPls0STMwqIBJ+8TQbzZqUpwS9wMamZ34+sA2WSouKIIP6vCOWW/GjRDvFAuoOBoCQ25pWC7ZNsy0A4VqIADlWF6M7DWkKXUNTZ1gKKQGO1CBxGhG+jVh1d18pVLWhdQA/AHRj5/loRS7WThSlLygQGy8yM4bzzZkowhAWpTalKXGVHdhxhZZ6Gk5FnUp1odEsnwlZAJ4pFSRpxiw2g1SoJmpHTPVOR6b84BmXh3YSpkKOQBDp6PoOkXSJ/flz3SJmmBxi3cGhemVTnxh4Z291OU0nKlipkzWOqD6sCGV5dI4ZkvKahuKHHmKjyaBLVZzQ/wT+Yl/rGHjS7a1fzq/WNfIlq5GJ+7mpUkZJLpbzzgc2dQJcNuxxPThURwz0qNHHRLftF3fYM8KgdDUDlXwmJtCgWYf2v1/f3iM0JFAK8GpvF6rVLIwjwnn7HMRUEGtQXPAE8Xy94kg9onNQEtTX8RSmcpVAo15/zBE+zJBcuCWooff5lFK/CHfy3IypnAqLJmGmKYTsADTzgCbhfwhROjt7COFeusdkzgniTrDNaZJJdRYbP6PqY7NWEgDyH5isKKi5yGURCM3z+ZcIQWI/3HPU5PtSImSMiK/PPpEO74/OGgjpmJSN+PGAJiXhIAeujFzpTX+IZolnCQopSAHwgEl8g4elSBWvCI3OplJmOHoGYUJWEg1d9QdgeMSvQqAmy8SVYS9FOxcmmmHCCf8dHhWbMuVOADMQeYOcSTMLMHbPh6QMpT1Oep1iQHhh6JIhqYSY+itzrH0MNDdl1KnBVUpYUdyS9PpFW3Okcs3ZaZOly1JWkE1ILkpBIAxBLnxJIUNx5wuf1pFdoH01+ZQQGEvsXaXp3ZLKLCYxZLYq4WfxDM+lYHmXBNViV3hxIJRVLDwS0THJJxBOFYbwkltIAQNycgPnkPKLJS3WU1bxOHLEgO5g0Di09lbSD/AFJkpipCSrEosVlCAAAlz4l4ej0DPE9k7QEuSh3I+o8z+nRlPQfTR4zK5juK0GLM8NOevCK5IJOZ04wQ2mtXZCfhKh3Q8QR9ZqoqCB+l/qOF2G+VYET2WmHvAFJJQuYkljhIllIUVHMPjcDCScJyo4siQ+uvzWKZuWef2/mGRtK7H2k/2M6kviVmFYW+l/qeuueTGEiZ2QBaJyEHxAKUAQxY5igY7hgKcIrTJDE/N4AuJy10+eYjsylcRB4GvnpFKjy8hBEgAkuAX/MIKUTCRTeteeZMfYg9I+XKYlL0eILDEQGJdQDuw0B+Uivvi70fdn945MUTV6/PKKe8I10g0Bx/qaZNqATxq+UWypILnEKdK82aAXfh5R05CkLX4A1d4khjUZFWr0pXNm/iOS7cTQsEmj1rrV8oAWXjiTWKLR0qxPVChxG3TP3gVfhNSYGWsgAijk+nGJptWIgLGJ9XY83avWES9M5I4dIihVCcQaulPJ4jaLMEkAl3+dYitmqND89YZui81Jog/cf+U5CKZ08qLkAPWkVrUcorxMIAIUvr83iIRxiANH2b4NosKGB5wBzvG05COA1cnqfxHVLPMceUVlDh/nysBre8RxMRM5O0UYYgswgPk2nCkkf7k9FB0n/FSHiy2XjjWVISEklzkXoU1BowCiOsLSI6kB3LnrDC4ktFaJhz2i3vNgByH5cxalDDrASKZxaOwPMzj6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085703"/>
            <a:ext cx="4707294" cy="360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1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7. awe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noun</a:t>
            </a:r>
          </a:p>
          <a:p>
            <a:r>
              <a:rPr lang="en-US" dirty="0">
                <a:solidFill>
                  <a:schemeClr val="bg1"/>
                </a:solidFill>
              </a:rPr>
              <a:t>wonder, respect</a:t>
            </a:r>
          </a:p>
          <a:p>
            <a:r>
              <a:rPr lang="en-US" dirty="0">
                <a:solidFill>
                  <a:schemeClr val="bg1"/>
                </a:solidFill>
              </a:rPr>
              <a:t>- “A beautiful sunset can fill me with </a:t>
            </a:r>
            <a:r>
              <a:rPr lang="en-US" dirty="0">
                <a:solidFill>
                  <a:srgbClr val="FF0000"/>
                </a:solidFill>
              </a:rPr>
              <a:t>awe.</a:t>
            </a:r>
            <a:r>
              <a:rPr lang="en-US" dirty="0">
                <a:solidFill>
                  <a:schemeClr val="bg1"/>
                </a:solidFill>
              </a:rPr>
              <a:t>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967355"/>
            <a:ext cx="6705600" cy="389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2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8. bosom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6138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noun</a:t>
            </a:r>
          </a:p>
          <a:p>
            <a:r>
              <a:rPr lang="en-US" dirty="0">
                <a:solidFill>
                  <a:schemeClr val="bg1"/>
                </a:solidFill>
              </a:rPr>
              <a:t>chest, heart, breasts</a:t>
            </a:r>
          </a:p>
          <a:p>
            <a:r>
              <a:rPr lang="en-US" dirty="0">
                <a:solidFill>
                  <a:schemeClr val="bg1"/>
                </a:solidFill>
              </a:rPr>
              <a:t>- “I can feel my hear beat in my </a:t>
            </a:r>
            <a:r>
              <a:rPr lang="en-US" dirty="0">
                <a:solidFill>
                  <a:srgbClr val="FF0000"/>
                </a:solidFill>
              </a:rPr>
              <a:t>bosom</a:t>
            </a:r>
            <a:r>
              <a:rPr lang="en-US" dirty="0">
                <a:solidFill>
                  <a:schemeClr val="bg1"/>
                </a:solidFill>
              </a:rPr>
              <a:t>.”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667000"/>
            <a:ext cx="5654931" cy="39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5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9. stealthily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adverb</a:t>
            </a:r>
          </a:p>
          <a:p>
            <a:r>
              <a:rPr lang="en-US" dirty="0">
                <a:solidFill>
                  <a:schemeClr val="bg1"/>
                </a:solidFill>
              </a:rPr>
              <a:t>sneakily, slowly, patiently</a:t>
            </a:r>
          </a:p>
          <a:p>
            <a:r>
              <a:rPr lang="en-US" dirty="0">
                <a:solidFill>
                  <a:schemeClr val="bg1"/>
                </a:solidFill>
              </a:rPr>
              <a:t>- “A ninja must move </a:t>
            </a:r>
            <a:r>
              <a:rPr lang="en-US" dirty="0">
                <a:solidFill>
                  <a:srgbClr val="FF0000"/>
                </a:solidFill>
              </a:rPr>
              <a:t>stealthily</a:t>
            </a:r>
            <a:r>
              <a:rPr lang="en-US" dirty="0">
                <a:solidFill>
                  <a:schemeClr val="bg1"/>
                </a:solidFill>
              </a:rPr>
              <a:t> to avoid being caught.”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743200"/>
            <a:ext cx="4972050" cy="397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5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36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10. audacity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noun</a:t>
            </a:r>
          </a:p>
          <a:p>
            <a:r>
              <a:rPr lang="en-US" dirty="0">
                <a:solidFill>
                  <a:schemeClr val="bg1"/>
                </a:solidFill>
              </a:rPr>
              <a:t>nerve, boldness, courage</a:t>
            </a:r>
          </a:p>
          <a:p>
            <a:r>
              <a:rPr lang="en-US" dirty="0">
                <a:solidFill>
                  <a:schemeClr val="bg1"/>
                </a:solidFill>
              </a:rPr>
              <a:t>- “Where did you get the </a:t>
            </a:r>
            <a:r>
              <a:rPr lang="en-US" dirty="0">
                <a:solidFill>
                  <a:srgbClr val="FF0000"/>
                </a:solidFill>
              </a:rPr>
              <a:t>audacity</a:t>
            </a:r>
            <a:r>
              <a:rPr lang="en-US" dirty="0">
                <a:solidFill>
                  <a:schemeClr val="bg1"/>
                </a:solidFill>
              </a:rPr>
              <a:t> to speak to me in that tone?”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3162596"/>
            <a:ext cx="50673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5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11. 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6374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preposition</a:t>
            </a:r>
          </a:p>
          <a:p>
            <a:r>
              <a:rPr lang="en-US" dirty="0">
                <a:solidFill>
                  <a:schemeClr val="bg1"/>
                </a:solidFill>
              </a:rPr>
              <a:t>before</a:t>
            </a:r>
          </a:p>
          <a:p>
            <a:r>
              <a:rPr lang="en-US" dirty="0">
                <a:solidFill>
                  <a:schemeClr val="bg1"/>
                </a:solidFill>
              </a:rPr>
              <a:t>- “Cinderella must be home </a:t>
            </a:r>
            <a:r>
              <a:rPr lang="en-US" dirty="0">
                <a:solidFill>
                  <a:srgbClr val="FF0000"/>
                </a:solidFill>
              </a:rPr>
              <a:t>ere</a:t>
            </a:r>
            <a:r>
              <a:rPr lang="en-US" dirty="0">
                <a:solidFill>
                  <a:schemeClr val="bg1"/>
                </a:solidFill>
              </a:rPr>
              <a:t> midnight!”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107" y="2731280"/>
            <a:ext cx="38862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7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12. vehemently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182" y="1166018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adverb</a:t>
            </a:r>
          </a:p>
          <a:p>
            <a:r>
              <a:rPr lang="en-US" dirty="0">
                <a:solidFill>
                  <a:schemeClr val="bg1"/>
                </a:solidFill>
              </a:rPr>
              <a:t>strongly, furiously</a:t>
            </a:r>
          </a:p>
          <a:p>
            <a:r>
              <a:rPr lang="en-US" dirty="0">
                <a:solidFill>
                  <a:schemeClr val="bg1"/>
                </a:solidFill>
              </a:rPr>
              <a:t>- “The mother grizzly </a:t>
            </a:r>
            <a:r>
              <a:rPr lang="en-US" dirty="0">
                <a:solidFill>
                  <a:srgbClr val="FF0000"/>
                </a:solidFill>
              </a:rPr>
              <a:t>vehemently</a:t>
            </a:r>
            <a:r>
              <a:rPr lang="en-US" dirty="0">
                <a:solidFill>
                  <a:schemeClr val="bg1"/>
                </a:solidFill>
              </a:rPr>
              <a:t> defended her cubs.”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971800"/>
            <a:ext cx="52578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62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13. trifles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noun</a:t>
            </a:r>
          </a:p>
          <a:p>
            <a:r>
              <a:rPr lang="en-US" dirty="0">
                <a:solidFill>
                  <a:schemeClr val="bg1"/>
                </a:solidFill>
              </a:rPr>
              <a:t>unimportant things</a:t>
            </a:r>
          </a:p>
          <a:p>
            <a:r>
              <a:rPr lang="en-US" dirty="0">
                <a:solidFill>
                  <a:schemeClr val="bg1"/>
                </a:solidFill>
              </a:rPr>
              <a:t> “Lady is not interested in your </a:t>
            </a:r>
            <a:r>
              <a:rPr lang="en-US" dirty="0">
                <a:solidFill>
                  <a:srgbClr val="FF0000"/>
                </a:solidFill>
              </a:rPr>
              <a:t>trifles</a:t>
            </a:r>
            <a:r>
              <a:rPr lang="en-US" dirty="0">
                <a:solidFill>
                  <a:schemeClr val="bg1"/>
                </a:solidFill>
              </a:rPr>
              <a:t>.”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819400"/>
            <a:ext cx="5623560" cy="383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3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14. gesticulations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182" y="1166018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noun</a:t>
            </a:r>
          </a:p>
          <a:p>
            <a:r>
              <a:rPr lang="en-US" dirty="0">
                <a:solidFill>
                  <a:schemeClr val="bg1"/>
                </a:solidFill>
              </a:rPr>
              <a:t>movements that mean or signify something</a:t>
            </a:r>
          </a:p>
          <a:p>
            <a:r>
              <a:rPr lang="en-US" dirty="0">
                <a:solidFill>
                  <a:schemeClr val="bg1"/>
                </a:solidFill>
              </a:rPr>
              <a:t>- “Non-verbal communication requires physical </a:t>
            </a:r>
            <a:r>
              <a:rPr lang="en-US" dirty="0">
                <a:solidFill>
                  <a:srgbClr val="FF0000"/>
                </a:solidFill>
              </a:rPr>
              <a:t>gesticulations</a:t>
            </a:r>
            <a:r>
              <a:rPr lang="en-US" dirty="0">
                <a:solidFill>
                  <a:schemeClr val="bg1"/>
                </a:solidFill>
              </a:rPr>
              <a:t>.”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82" y="3796090"/>
            <a:ext cx="4117640" cy="2762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860" y="4116948"/>
            <a:ext cx="3661298" cy="24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6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15. mockery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182" y="1166018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noun</a:t>
            </a:r>
          </a:p>
          <a:p>
            <a:r>
              <a:rPr lang="en-US" dirty="0">
                <a:solidFill>
                  <a:schemeClr val="bg1"/>
                </a:solidFill>
              </a:rPr>
              <a:t>ridicule, teasing</a:t>
            </a:r>
          </a:p>
          <a:p>
            <a:r>
              <a:rPr lang="en-US" dirty="0">
                <a:solidFill>
                  <a:schemeClr val="bg1"/>
                </a:solidFill>
              </a:rPr>
              <a:t>- “Bullies try to make a </a:t>
            </a:r>
            <a:r>
              <a:rPr lang="en-US" dirty="0">
                <a:solidFill>
                  <a:srgbClr val="FF0000"/>
                </a:solidFill>
              </a:rPr>
              <a:t>mockery</a:t>
            </a:r>
            <a:r>
              <a:rPr lang="en-US" dirty="0">
                <a:solidFill>
                  <a:schemeClr val="bg1"/>
                </a:solidFill>
              </a:rPr>
              <a:t> of others.”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971800"/>
            <a:ext cx="3848039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67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-vintage-textures-background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1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799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Discussion: Who is telling the story?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5601"/>
            <a:ext cx="4419600" cy="45259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In what </a:t>
            </a:r>
            <a:r>
              <a:rPr lang="en-US" sz="4400" b="1" dirty="0">
                <a:solidFill>
                  <a:schemeClr val="bg1"/>
                </a:solidFill>
              </a:rPr>
              <a:t>person</a:t>
            </a:r>
            <a:r>
              <a:rPr lang="en-US" sz="4400" dirty="0">
                <a:solidFill>
                  <a:schemeClr val="bg1"/>
                </a:solidFill>
              </a:rPr>
              <a:t> is the story told?</a:t>
            </a:r>
          </a:p>
          <a:p>
            <a:r>
              <a:rPr lang="en-US" sz="4400" dirty="0">
                <a:solidFill>
                  <a:schemeClr val="bg1"/>
                </a:solidFill>
              </a:rPr>
              <a:t>What is the </a:t>
            </a:r>
            <a:r>
              <a:rPr lang="en-US" sz="4400" b="1" dirty="0">
                <a:solidFill>
                  <a:schemeClr val="bg1"/>
                </a:solidFill>
              </a:rPr>
              <a:t>point of view</a:t>
            </a:r>
            <a:r>
              <a:rPr lang="en-US" sz="4400" dirty="0">
                <a:solidFill>
                  <a:schemeClr val="bg1"/>
                </a:solidFill>
              </a:rPr>
              <a:t>?</a:t>
            </a:r>
          </a:p>
          <a:p>
            <a:r>
              <a:rPr lang="en-US" sz="4400" dirty="0">
                <a:solidFill>
                  <a:schemeClr val="bg1"/>
                </a:solidFill>
              </a:rPr>
              <a:t>Why is this </a:t>
            </a:r>
            <a:r>
              <a:rPr lang="en-US" sz="4400" b="1" dirty="0">
                <a:solidFill>
                  <a:schemeClr val="bg1"/>
                </a:solidFill>
              </a:rPr>
              <a:t>effective</a:t>
            </a:r>
            <a:r>
              <a:rPr lang="en-US" sz="44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5" name="Picture 4" descr="TheTellTaleHeartIllustratedByVirgilFinlay5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002" y="1524000"/>
            <a:ext cx="4145405" cy="533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0801" y="1618997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lines 1-29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364</Words>
  <Application>Microsoft Office PowerPoint</Application>
  <PresentationFormat>On-screen Show (4:3)</PresentationFormat>
  <Paragraphs>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Bodoni MT Black</vt:lpstr>
      <vt:lpstr>Calibri</vt:lpstr>
      <vt:lpstr>Office Theme</vt:lpstr>
      <vt:lpstr>The Tell-Tale Heart</vt:lpstr>
      <vt:lpstr>Pre-Reading Discussion:</vt:lpstr>
      <vt:lpstr>Vocabulary</vt:lpstr>
      <vt:lpstr>1. acute</vt:lpstr>
      <vt:lpstr>2. hearken</vt:lpstr>
      <vt:lpstr>3. dissimulation</vt:lpstr>
      <vt:lpstr>4. cunning</vt:lpstr>
      <vt:lpstr>5. sagacity</vt:lpstr>
      <vt:lpstr>6. mortal</vt:lpstr>
      <vt:lpstr>7. awe</vt:lpstr>
      <vt:lpstr>8. bosom</vt:lpstr>
      <vt:lpstr>9. stealthily</vt:lpstr>
      <vt:lpstr>10. audacity</vt:lpstr>
      <vt:lpstr>11. ere</vt:lpstr>
      <vt:lpstr>12. vehemently</vt:lpstr>
      <vt:lpstr>13. trifles</vt:lpstr>
      <vt:lpstr>14. gesticulations</vt:lpstr>
      <vt:lpstr>15. mockery</vt:lpstr>
      <vt:lpstr>Discussion: Who is telling the story?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paulieweb@gmail.com</dc:creator>
  <cp:lastModifiedBy>Lauren Crowley</cp:lastModifiedBy>
  <cp:revision>34</cp:revision>
  <dcterms:created xsi:type="dcterms:W3CDTF">2015-09-13T11:29:48Z</dcterms:created>
  <dcterms:modified xsi:type="dcterms:W3CDTF">2016-07-22T08:35:16Z</dcterms:modified>
</cp:coreProperties>
</file>