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3" r:id="rId8"/>
    <p:sldId id="261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8/9/2016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399308"/>
            <a:ext cx="10167870" cy="1245519"/>
          </a:xfrm>
        </p:spPr>
        <p:txBody>
          <a:bodyPr/>
          <a:lstStyle/>
          <a:p>
            <a:r>
              <a:rPr lang="en-US" dirty="0">
                <a:latin typeface="THE MAPLE ORIGINS" panose="02000000000000000000" pitchFamily="2" charset="0"/>
              </a:rPr>
              <a:t>For Heidi With blue hair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6582" y="2790664"/>
            <a:ext cx="3075709" cy="6858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HE MAPLE ORIGINS" panose="02000000000000000000" pitchFamily="2" charset="0"/>
              </a:rPr>
              <a:t>By Fleur Adcock</a:t>
            </a:r>
          </a:p>
        </p:txBody>
      </p:sp>
      <p:pic>
        <p:nvPicPr>
          <p:cNvPr id="1026" name="Picture 2" descr="https://lh4.ggpht.com/_FmaBg-V_Mzgp245kt0sjAsb_pS-Jq-VN2-agbcaq4zZIF_h-H1qSKZUFFtGuxWVHGhKbIdYlF_ogcxkmNbV_qjyVQ=s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475" y="2790664"/>
            <a:ext cx="3599870" cy="2787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812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HE MAPLE ORIGINS" panose="02000000000000000000" pitchFamily="2" charset="0"/>
              </a:rPr>
              <a:t>In your poetry journal: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Rounded MT Bold" panose="020F0704030504030204" pitchFamily="34" charset="0"/>
              </a:rPr>
              <a:t>Imagine if people had to wear warning labels, the the same as products or places.  </a:t>
            </a:r>
          </a:p>
          <a:p>
            <a:pPr lvl="8"/>
            <a:r>
              <a:rPr lang="en-US" sz="2000" dirty="0">
                <a:latin typeface="Arial Rounded MT Bold" panose="020F0704030504030204" pitchFamily="34" charset="0"/>
              </a:rPr>
              <a:t>What would yours say?</a:t>
            </a:r>
          </a:p>
          <a:p>
            <a:pPr lvl="8"/>
            <a:r>
              <a:rPr lang="en-US" sz="2000" dirty="0">
                <a:latin typeface="Arial Rounded MT Bold" panose="020F0704030504030204" pitchFamily="34" charset="0"/>
              </a:rPr>
              <a:t>What </a:t>
            </a:r>
            <a:r>
              <a:rPr lang="en-US" sz="2000" dirty="0" err="1">
                <a:latin typeface="Arial Rounded MT Bold" panose="020F0704030504030204" pitchFamily="34" charset="0"/>
              </a:rPr>
              <a:t>colour</a:t>
            </a:r>
            <a:r>
              <a:rPr lang="en-US" sz="2000" dirty="0">
                <a:latin typeface="Arial Rounded MT Bold" panose="020F0704030504030204" pitchFamily="34" charset="0"/>
              </a:rPr>
              <a:t> would it be?</a:t>
            </a:r>
          </a:p>
          <a:p>
            <a:pPr lvl="8"/>
            <a:r>
              <a:rPr lang="en-US" sz="2000" dirty="0">
                <a:latin typeface="Arial Rounded MT Bold" panose="020F0704030504030204" pitchFamily="34" charset="0"/>
              </a:rPr>
              <a:t>What would the icon or image be?</a:t>
            </a:r>
          </a:p>
        </p:txBody>
      </p:sp>
      <p:pic>
        <p:nvPicPr>
          <p:cNvPr id="1028" name="Picture 4" descr="https://upload.wikimedia.org/wikipedia/commons/thumb/9/94/Laser-symbol.svg/2000px-Laser-symbol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144" y="379533"/>
            <a:ext cx="1968370" cy="177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702" y="3669419"/>
            <a:ext cx="2495898" cy="2686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6517" y="4610637"/>
            <a:ext cx="2497995" cy="2114970"/>
          </a:xfrm>
          <a:prstGeom prst="rect">
            <a:avLst/>
          </a:prstGeom>
        </p:spPr>
      </p:pic>
      <p:pic>
        <p:nvPicPr>
          <p:cNvPr id="1030" name="Picture 6" descr="https://c2.staticflickr.com/6/5155/7403337650_8f590c807b_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707" y="4019709"/>
            <a:ext cx="3269916" cy="245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118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9995" y="271775"/>
            <a:ext cx="8610600" cy="1293028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THE MAPLE ORIGINS" panose="02000000000000000000" pitchFamily="2" charset="0"/>
              </a:rPr>
              <a:t>Discussion Question: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735" y="1333418"/>
            <a:ext cx="8214625" cy="832607"/>
          </a:xfrm>
        </p:spPr>
        <p:txBody>
          <a:bodyPr>
            <a:noAutofit/>
          </a:bodyPr>
          <a:lstStyle/>
          <a:p>
            <a:r>
              <a:rPr lang="en-US" sz="2800" dirty="0"/>
              <a:t>Can people really express themselves through their clothing and hair style?</a:t>
            </a:r>
          </a:p>
        </p:txBody>
      </p:sp>
      <p:pic>
        <p:nvPicPr>
          <p:cNvPr id="2056" name="Picture 8" descr="https://upload.wikimedia.org/wikipedia/commons/5/5c/Preppy,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84" y="1333418"/>
            <a:ext cx="2133958" cy="223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encrypted-tbn1.gstatic.com/images?q=tbn:ANd9GcTDbkPamhpoSWyzN4DyOnXcyDdx0Zt18WJjOANPAGySLTFzhnJ6p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236" y="4824496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8987" y="2264356"/>
            <a:ext cx="2512203" cy="3262602"/>
          </a:xfrm>
          <a:prstGeom prst="rect">
            <a:avLst/>
          </a:prstGeom>
        </p:spPr>
      </p:pic>
      <p:pic>
        <p:nvPicPr>
          <p:cNvPr id="2060" name="Picture 12" descr="https://pixabay.com/static/uploads/photo/2015/09/09/19/31/hippie-932791_960_72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987" y="2326639"/>
            <a:ext cx="3198966" cy="219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pixabay.com/static/uploads/photo/2015/08/30/00/21/child-913711_960_72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98" y="4683210"/>
            <a:ext cx="3038474" cy="202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s://upload.wikimedia.org/wikipedia/commons/4/47/Streetfotografie_punks_philipp_von_ostau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362" y="3721614"/>
            <a:ext cx="2038795" cy="298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745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46975"/>
            <a:ext cx="8763000" cy="1413457"/>
          </a:xfrm>
        </p:spPr>
        <p:txBody>
          <a:bodyPr>
            <a:normAutofit/>
          </a:bodyPr>
          <a:lstStyle/>
          <a:p>
            <a:r>
              <a:rPr lang="en-US" dirty="0">
                <a:latin typeface="THE MAPLE ORIGINS" panose="02000000000000000000" pitchFamily="2" charset="0"/>
              </a:rPr>
              <a:t>Why are we compelled to express ourselves to the public?</a:t>
            </a:r>
          </a:p>
        </p:txBody>
      </p:sp>
      <p:pic>
        <p:nvPicPr>
          <p:cNvPr id="4098" name="Picture 2" descr="http://farm5.static.flickr.com/4011/4464982807_f564ff277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76" y="2271198"/>
            <a:ext cx="3815048" cy="402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upload.wikimedia.org/wikipedia/commons/5/57/Guy_with_Gothic_clothing_and_Mohaw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284077"/>
            <a:ext cx="6096000" cy="406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53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527" y="764373"/>
            <a:ext cx="9754673" cy="1293028"/>
          </a:xfrm>
        </p:spPr>
        <p:txBody>
          <a:bodyPr/>
          <a:lstStyle/>
          <a:p>
            <a:r>
              <a:rPr lang="en-US" dirty="0">
                <a:latin typeface="THE MAPLE ORIGINS" panose="02000000000000000000" pitchFamily="2" charset="0"/>
              </a:rPr>
              <a:t>What is the point of school uniforms?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778" y="4082051"/>
            <a:ext cx="3950594" cy="1543654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HE MAPLE ORIGINS" panose="02000000000000000000" pitchFamily="2" charset="0"/>
              </a:rPr>
              <a:t>Is obedience a virtue?</a:t>
            </a:r>
          </a:p>
        </p:txBody>
      </p:sp>
      <p:pic>
        <p:nvPicPr>
          <p:cNvPr id="3076" name="Picture 4" descr="https://c2.staticflickr.com/6/5096/5479912701_09ef10d162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369" y="2194560"/>
            <a:ext cx="5439178" cy="400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582769" y="1897077"/>
            <a:ext cx="3950594" cy="243732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latin typeface="Arial Rounded MT Bold" panose="020F0704030504030204" pitchFamily="34" charset="0"/>
              </a:rPr>
              <a:t>Think-pair-share:</a:t>
            </a:r>
          </a:p>
          <a:p>
            <a:endParaRPr lang="en-US" sz="4000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n-US" sz="4000" dirty="0">
                <a:latin typeface="Arial Rounded MT Bold" panose="020F0704030504030204" pitchFamily="34" charset="0"/>
              </a:rPr>
              <a:t>What are the benefits of a school uniform?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30121" y="5427753"/>
            <a:ext cx="3950594" cy="1543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latin typeface="THE MAPLE ORIGINS" panose="02000000000000000000" pitchFamily="2" charset="0"/>
              </a:rPr>
              <a:t>Is rebellion a virtue?</a:t>
            </a:r>
          </a:p>
        </p:txBody>
      </p:sp>
    </p:spTree>
    <p:extLst>
      <p:ext uri="{BB962C8B-B14F-4D97-AF65-F5344CB8AC3E}">
        <p14:creationId xmlns:p14="http://schemas.microsoft.com/office/powerpoint/2010/main" val="203913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>
                <a:latin typeface="THE MAPLE ORIGINS" panose="02000000000000000000" pitchFamily="2" charset="0"/>
              </a:rPr>
              <a:t>On your handout: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HE MAPLE ORIGINS" panose="02000000000000000000" pitchFamily="2" charset="0"/>
              </a:rPr>
              <a:t>Make a list of the connotations that come to mind from the word </a:t>
            </a:r>
            <a:r>
              <a:rPr lang="en-US" sz="4000" b="1" dirty="0">
                <a:latin typeface="THE MAPLE ORIGINS" panose="02000000000000000000" pitchFamily="2" charset="0"/>
              </a:rPr>
              <a:t>punk:</a:t>
            </a:r>
            <a:endParaRPr lang="en-US" sz="4000" dirty="0">
              <a:latin typeface="THE MAPLE ORIGINS" panose="02000000000000000000" pitchFamily="2" charset="0"/>
            </a:endParaRPr>
          </a:p>
        </p:txBody>
      </p:sp>
      <p:pic>
        <p:nvPicPr>
          <p:cNvPr id="5124" name="Picture 4" descr="https://pixabay.com/static/uploads/photo/2013/08/25/01/23/young-175504_960_7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85" y="3624545"/>
            <a:ext cx="3586762" cy="2690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c2.staticflickr.com/4/3195/2824490460_7bb7bce994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337" y="3624545"/>
            <a:ext cx="3972245" cy="265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upload.wikimedia.org/wikipedia/commons/6/6d/Sex_Pistols_in_Paradiso_-_Johnny_Rotten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2572" y="3142445"/>
            <a:ext cx="2325856" cy="349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802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latin typeface="THE MAPLE ORIGINS" panose="02000000000000000000" pitchFamily="2" charset="0"/>
              </a:rPr>
              <a:t>Read the poem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98346"/>
            <a:ext cx="5109693" cy="4024125"/>
          </a:xfrm>
        </p:spPr>
        <p:txBody>
          <a:bodyPr>
            <a:normAutofit/>
          </a:bodyPr>
          <a:lstStyle/>
          <a:p>
            <a:r>
              <a:rPr lang="en-US" sz="2800" dirty="0"/>
              <a:t>Read the poem, ‘For Heidi With Blue Hair’ our loud with a partner switching speakers at each stanza</a:t>
            </a:r>
          </a:p>
          <a:p>
            <a:r>
              <a:rPr lang="en-US" sz="2800" dirty="0"/>
              <a:t>Answer the comprehension questions</a:t>
            </a:r>
          </a:p>
        </p:txBody>
      </p:sp>
      <p:pic>
        <p:nvPicPr>
          <p:cNvPr id="6146" name="Picture 2" descr="https://pixabay.com/static/uploads/photo/2015/11/24/08/04/cactus-1059633_960_7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903" y="2614412"/>
            <a:ext cx="5050464" cy="362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844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>
                <a:latin typeface="THE MAPLE ORIGINS" panose="02000000000000000000" pitchFamily="2" charset="0"/>
              </a:rPr>
              <a:t>Post reading Discussion: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7675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>
                <a:latin typeface="THE MAPLE ORIGINS" panose="02000000000000000000" pitchFamily="2" charset="0"/>
              </a:rPr>
              <a:t>What are the </a:t>
            </a:r>
            <a:r>
              <a:rPr lang="en-US" sz="4400" dirty="0">
                <a:latin typeface="THE MAPLE ORIGINS" panose="02000000000000000000" pitchFamily="2" charset="0"/>
              </a:rPr>
              <a:t>main themes in the poem?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624" y="3099300"/>
            <a:ext cx="5190186" cy="34601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37256" y="2962141"/>
            <a:ext cx="311668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death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loss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grief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rebellion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independence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family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obedience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authority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loyalty</a:t>
            </a:r>
          </a:p>
        </p:txBody>
      </p:sp>
    </p:spTree>
    <p:extLst>
      <p:ext uri="{BB962C8B-B14F-4D97-AF65-F5344CB8AC3E}">
        <p14:creationId xmlns:p14="http://schemas.microsoft.com/office/powerpoint/2010/main" val="339535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THE MAPLE ORIGINS" panose="02000000000000000000" pitchFamily="2" charset="0"/>
              </a:rPr>
              <a:t>Literary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1839581"/>
            <a:ext cx="5315755" cy="935006"/>
          </a:xfrm>
        </p:spPr>
        <p:txBody>
          <a:bodyPr>
            <a:normAutofit/>
          </a:bodyPr>
          <a:lstStyle/>
          <a:p>
            <a:r>
              <a:rPr lang="en-US" sz="2800" dirty="0"/>
              <a:t>What literary device(s) did you identify in the poem?</a:t>
            </a:r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0329" y="1985445"/>
            <a:ext cx="1613438" cy="2221177"/>
          </a:xfrm>
          <a:prstGeom prst="rect">
            <a:avLst/>
          </a:prstGeom>
        </p:spPr>
      </p:pic>
      <p:pic>
        <p:nvPicPr>
          <p:cNvPr id="7170" name="Picture 2" descr="https://pixabay.com/static/uploads/photo/2013/07/13/10/30/drops-157364_960_7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885" y="2057401"/>
            <a:ext cx="2106113" cy="236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c6.staticflickr.com/9/8125/8619223469_a85498e246_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558" y="4426779"/>
            <a:ext cx="1524564" cy="2344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85798" y="2823407"/>
            <a:ext cx="6062087" cy="2407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Use the table from your handout to write 3 complete sentences articulating the </a:t>
            </a:r>
            <a:r>
              <a:rPr lang="en-US" sz="2800" i="1" dirty="0"/>
              <a:t>effects</a:t>
            </a:r>
            <a:r>
              <a:rPr lang="en-US" sz="2800" dirty="0"/>
              <a:t> each use of imagery has on the overall poem.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85798" y="5280195"/>
            <a:ext cx="7556351" cy="115924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Hint: What do the uses of imagery reveal about Heidi? How do they help the reader develop empathy?</a:t>
            </a:r>
          </a:p>
          <a:p>
            <a:endParaRPr lang="en-US" sz="28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9158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</p:bld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1328</TotalTime>
  <Words>231</Words>
  <Application>Microsoft Office PowerPoint</Application>
  <PresentationFormat>Widescreen</PresentationFormat>
  <Paragraphs>36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Arial Rounded MT Bold</vt:lpstr>
      <vt:lpstr>Century Gothic</vt:lpstr>
      <vt:lpstr>THE MAPLE ORIGINS</vt:lpstr>
      <vt:lpstr>Vapor Trail</vt:lpstr>
      <vt:lpstr>For Heidi With blue hair</vt:lpstr>
      <vt:lpstr>In your poetry journal:</vt:lpstr>
      <vt:lpstr>Discussion Question:</vt:lpstr>
      <vt:lpstr>Why are we compelled to express ourselves to the public?</vt:lpstr>
      <vt:lpstr>What is the point of school uniforms?</vt:lpstr>
      <vt:lpstr>On your handout:</vt:lpstr>
      <vt:lpstr>Read the poem</vt:lpstr>
      <vt:lpstr>Post reading Discussion:</vt:lpstr>
      <vt:lpstr>Literary devices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 Heidi With blue hair</dc:title>
  <dc:creator>Lauren Crowley</dc:creator>
  <cp:lastModifiedBy>Lauren Crowley</cp:lastModifiedBy>
  <cp:revision>19</cp:revision>
  <dcterms:created xsi:type="dcterms:W3CDTF">2016-08-09T13:59:21Z</dcterms:created>
  <dcterms:modified xsi:type="dcterms:W3CDTF">2016-08-10T12:40:37Z</dcterms:modified>
</cp:coreProperties>
</file>