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8/13/2016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 art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Elizabeth Bishop</a:t>
            </a:r>
          </a:p>
        </p:txBody>
      </p:sp>
    </p:spTree>
    <p:extLst>
      <p:ext uri="{BB962C8B-B14F-4D97-AF65-F5344CB8AC3E}">
        <p14:creationId xmlns:p14="http://schemas.microsoft.com/office/powerpoint/2010/main" val="306494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09791" y="338667"/>
            <a:ext cx="5396246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In your poetry journal: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09791" y="2239493"/>
            <a:ext cx="5199844" cy="3594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u="sng" dirty="0"/>
              <a:t>QUICK WRITE</a:t>
            </a:r>
          </a:p>
          <a:p>
            <a:r>
              <a:rPr lang="en-US" sz="2800" dirty="0"/>
              <a:t>What was the last thing you lost? </a:t>
            </a:r>
            <a:r>
              <a:rPr lang="en-US" sz="2800" b="1" dirty="0"/>
              <a:t>Describe it in detail</a:t>
            </a:r>
            <a:r>
              <a:rPr lang="en-US" sz="2800" dirty="0"/>
              <a:t>.</a:t>
            </a:r>
          </a:p>
          <a:p>
            <a:r>
              <a:rPr lang="en-US" sz="2800" dirty="0"/>
              <a:t>How long before you noticed it was missing?</a:t>
            </a:r>
          </a:p>
          <a:p>
            <a:r>
              <a:rPr lang="en-US" sz="2800" dirty="0"/>
              <a:t>How did you feel?</a:t>
            </a:r>
          </a:p>
          <a:p>
            <a:r>
              <a:rPr lang="en-US" sz="2800" dirty="0"/>
              <a:t>Were you able to find it?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7836" y="1961763"/>
            <a:ext cx="5807835" cy="3871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51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Key Vocabulary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4173" y="2270327"/>
            <a:ext cx="6568007" cy="4378046"/>
          </a:xfrm>
        </p:spPr>
      </p:pic>
    </p:spTree>
    <p:extLst>
      <p:ext uri="{BB962C8B-B14F-4D97-AF65-F5344CB8AC3E}">
        <p14:creationId xmlns:p14="http://schemas.microsoft.com/office/powerpoint/2010/main" val="4047409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intent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7622" y="2322686"/>
            <a:ext cx="4620294" cy="2866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noun</a:t>
            </a:r>
          </a:p>
          <a:p>
            <a:pPr marL="0" indent="0">
              <a:buNone/>
            </a:pPr>
            <a:r>
              <a:rPr lang="en-US" sz="2800" dirty="0"/>
              <a:t>determination, purpose</a:t>
            </a:r>
          </a:p>
          <a:p>
            <a:pPr marL="0" indent="0">
              <a:buNone/>
            </a:pPr>
            <a:r>
              <a:rPr lang="en-US" sz="2800" dirty="0"/>
              <a:t>His </a:t>
            </a:r>
            <a:r>
              <a:rPr lang="en-US" sz="2800" dirty="0">
                <a:solidFill>
                  <a:srgbClr val="FF0000"/>
                </a:solidFill>
              </a:rPr>
              <a:t>intent</a:t>
            </a:r>
            <a:r>
              <a:rPr lang="en-US" sz="2800" dirty="0"/>
              <a:t> is to reach the top of the stairs!</a:t>
            </a:r>
          </a:p>
        </p:txBody>
      </p:sp>
      <p:pic>
        <p:nvPicPr>
          <p:cNvPr id="1026" name="Picture 2" descr="https://pixabay.com/static/uploads/photo/2015/05/26/09/19/success-784350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13" y="1164346"/>
            <a:ext cx="5699509" cy="4025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4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fluster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4594536" cy="3649133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confusion</a:t>
            </a:r>
          </a:p>
          <a:p>
            <a:r>
              <a:rPr lang="en-US" sz="2800" dirty="0"/>
              <a:t>Gumby is disorganized and leaves the house in a complete </a:t>
            </a:r>
            <a:r>
              <a:rPr lang="en-US" sz="2800" dirty="0">
                <a:solidFill>
                  <a:srgbClr val="FF0000"/>
                </a:solidFill>
              </a:rPr>
              <a:t>fluster</a:t>
            </a:r>
            <a:r>
              <a:rPr lang="en-US" sz="2800" dirty="0"/>
              <a:t> every morning.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006" y="1506827"/>
            <a:ext cx="5889939" cy="441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6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vast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212723" cy="3649133"/>
          </a:xfrm>
        </p:spPr>
        <p:txBody>
          <a:bodyPr>
            <a:normAutofit/>
          </a:bodyPr>
          <a:lstStyle/>
          <a:p>
            <a:r>
              <a:rPr lang="en-US" sz="3200" dirty="0"/>
              <a:t>adjective</a:t>
            </a:r>
          </a:p>
          <a:p>
            <a:r>
              <a:rPr lang="en-US" sz="3200" dirty="0"/>
              <a:t>very large, open and empty</a:t>
            </a:r>
          </a:p>
          <a:p>
            <a:r>
              <a:rPr lang="en-US" sz="3200" dirty="0"/>
              <a:t>Outer space is a </a:t>
            </a:r>
            <a:r>
              <a:rPr lang="en-US" sz="3200" dirty="0">
                <a:solidFill>
                  <a:srgbClr val="FF0000"/>
                </a:solidFill>
              </a:rPr>
              <a:t>vast</a:t>
            </a:r>
            <a:r>
              <a:rPr lang="en-US" sz="3200" dirty="0"/>
              <a:t> expanse of unexplored mysteries.</a:t>
            </a:r>
          </a:p>
        </p:txBody>
      </p:sp>
      <p:pic>
        <p:nvPicPr>
          <p:cNvPr id="2050" name="Picture 2" descr="https://encrypted-tbn2.gstatic.com/images?q=tbn:ANd9GcQ9Qu1G_QCgP4Qcs9F10Q4e-XjmLa5T2w2u12s1ycFWH9oKZ_h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525" y="2252133"/>
            <a:ext cx="5563672" cy="356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28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realm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5122571" cy="3649133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kingdom, world, land, dimension</a:t>
            </a:r>
          </a:p>
          <a:p>
            <a:r>
              <a:rPr lang="en-US" sz="2800" dirty="0"/>
              <a:t>My </a:t>
            </a:r>
            <a:r>
              <a:rPr lang="en-US" sz="2800" dirty="0">
                <a:solidFill>
                  <a:srgbClr val="FF0000"/>
                </a:solidFill>
              </a:rPr>
              <a:t>realm</a:t>
            </a:r>
            <a:r>
              <a:rPr lang="en-US" sz="2800" dirty="0"/>
              <a:t> reaches as far as my eyes can see.</a:t>
            </a:r>
          </a:p>
        </p:txBody>
      </p:sp>
      <p:pic>
        <p:nvPicPr>
          <p:cNvPr id="3074" name="Picture 2" descr="http://orig08.deviantart.net/4279/f/2016/034/0/2/the_piper_king_s_arcadian_realm_by_ambrosiusgrimwood-d9qce8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273" y="347730"/>
            <a:ext cx="4625184" cy="615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008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gesture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42067"/>
            <a:ext cx="4864993" cy="3649133"/>
          </a:xfrm>
        </p:spPr>
        <p:txBody>
          <a:bodyPr>
            <a:normAutofit/>
          </a:bodyPr>
          <a:lstStyle/>
          <a:p>
            <a:r>
              <a:rPr lang="en-US" sz="2800" dirty="0"/>
              <a:t>noun</a:t>
            </a:r>
          </a:p>
          <a:p>
            <a:r>
              <a:rPr lang="en-US" sz="2800" dirty="0"/>
              <a:t>movement of the body</a:t>
            </a:r>
          </a:p>
          <a:p>
            <a:r>
              <a:rPr lang="en-US" sz="2800" dirty="0"/>
              <a:t>Her </a:t>
            </a:r>
            <a:r>
              <a:rPr lang="en-US" sz="2800" dirty="0">
                <a:solidFill>
                  <a:srgbClr val="FF0000"/>
                </a:solidFill>
              </a:rPr>
              <a:t>gestures</a:t>
            </a:r>
            <a:r>
              <a:rPr lang="en-US" sz="2800" dirty="0"/>
              <a:t> indicate everything is o.k.</a:t>
            </a:r>
          </a:p>
        </p:txBody>
      </p:sp>
      <p:pic>
        <p:nvPicPr>
          <p:cNvPr id="4098" name="Picture 2" descr="https://pixabay.com/static/uploads/photo/2015/05/18/23/19/gesture-772977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2457" y="1337733"/>
            <a:ext cx="6131372" cy="408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91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6. evident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2180704"/>
            <a:ext cx="4774841" cy="3649133"/>
          </a:xfrm>
        </p:spPr>
        <p:txBody>
          <a:bodyPr>
            <a:normAutofit/>
          </a:bodyPr>
          <a:lstStyle/>
          <a:p>
            <a:r>
              <a:rPr lang="en-US" sz="2800" dirty="0"/>
              <a:t>adjective</a:t>
            </a:r>
          </a:p>
          <a:p>
            <a:r>
              <a:rPr lang="en-US" sz="2800" dirty="0"/>
              <a:t>obvious, easy to see</a:t>
            </a:r>
          </a:p>
          <a:p>
            <a:r>
              <a:rPr lang="en-US" sz="2800" dirty="0"/>
              <a:t>It is </a:t>
            </a:r>
            <a:r>
              <a:rPr lang="en-US" sz="2800" dirty="0">
                <a:solidFill>
                  <a:srgbClr val="FF0000"/>
                </a:solidFill>
              </a:rPr>
              <a:t>evident</a:t>
            </a:r>
            <a:r>
              <a:rPr lang="en-US" sz="2800" dirty="0"/>
              <a:t> something is wrong with these fish.</a:t>
            </a:r>
          </a:p>
          <a:p>
            <a:endParaRPr lang="en-US" sz="2800" dirty="0"/>
          </a:p>
        </p:txBody>
      </p:sp>
      <p:pic>
        <p:nvPicPr>
          <p:cNvPr id="5122" name="Picture 2" descr="https://upload.wikimedia.org/wikipedia/commons/thumb/2/29/DEAD_FISH_WERE_EVIDENT_IN_A_FOUR_MILE_STRETCH_OF_THE_OLENTANGY_RIVER_ON_JUNE_20,_1974,_WHEN_CHEMICALS_SPILLED_INTO..._-_NARA_-_555560.jpg/516px-DEAD_FISH_WERE_EVIDENT_IN_A_FOUR_MILE_STRETCH_OF_THE_OLENTANGY_RIVER_ON_JUNE_20,_1974,_WHEN_CHEMICALS_SPILLED_INTO..._-_NARA_-_5555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559" y="609600"/>
            <a:ext cx="4042938" cy="600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850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7. shan’t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669" y="2148505"/>
            <a:ext cx="5199844" cy="3649133"/>
          </a:xfrm>
        </p:spPr>
        <p:txBody>
          <a:bodyPr>
            <a:normAutofit/>
          </a:bodyPr>
          <a:lstStyle/>
          <a:p>
            <a:r>
              <a:rPr lang="en-US" sz="3200" dirty="0"/>
              <a:t>contraction of shall not</a:t>
            </a:r>
          </a:p>
          <a:p>
            <a:r>
              <a:rPr lang="en-US" sz="3200" dirty="0"/>
              <a:t>“No, I </a:t>
            </a:r>
            <a:r>
              <a:rPr lang="en-US" sz="3200" dirty="0">
                <a:solidFill>
                  <a:srgbClr val="FF0000"/>
                </a:solidFill>
              </a:rPr>
              <a:t>shan’t</a:t>
            </a:r>
            <a:r>
              <a:rPr lang="en-US" sz="3200" dirty="0"/>
              <a:t> come out and play today.”</a:t>
            </a:r>
          </a:p>
        </p:txBody>
      </p:sp>
      <p:pic>
        <p:nvPicPr>
          <p:cNvPr id="6146" name="Picture 2" descr="https://upload.wikimedia.org/wikipedia/commons/b/bc/%22Never_mind,_Princess_Irene,%22_he_said._%22You_mustn't_kiss_me_to-night._But_you_sha'n't_break_your_word._I_will_come_another_time.%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260" y="609600"/>
            <a:ext cx="428625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72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83337" y="2234006"/>
            <a:ext cx="5396246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76515" y="495868"/>
            <a:ext cx="3799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Compose a short 3 line rhyming poem (</a:t>
            </a:r>
            <a:r>
              <a:rPr lang="en-US" sz="2800" dirty="0" err="1"/>
              <a:t>tercet</a:t>
            </a:r>
            <a:r>
              <a:rPr lang="en-US" sz="2800" dirty="0"/>
              <a:t>) about what you lost.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03797" y="2234006"/>
            <a:ext cx="40826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C000"/>
                </a:solidFill>
              </a:rPr>
              <a:t>Challenge:</a:t>
            </a:r>
          </a:p>
          <a:p>
            <a:endParaRPr lang="en-US" sz="2800" dirty="0">
              <a:solidFill>
                <a:srgbClr val="FFC000"/>
              </a:solidFill>
            </a:endParaRPr>
          </a:p>
          <a:p>
            <a:r>
              <a:rPr lang="en-US" sz="2800" dirty="0">
                <a:solidFill>
                  <a:srgbClr val="FFC000"/>
                </a:solidFill>
              </a:rPr>
              <a:t>How many </a:t>
            </a:r>
            <a:r>
              <a:rPr lang="en-US" sz="2800" dirty="0" err="1">
                <a:solidFill>
                  <a:srgbClr val="FFC000"/>
                </a:solidFill>
              </a:rPr>
              <a:t>tercets</a:t>
            </a:r>
            <a:r>
              <a:rPr lang="en-US" sz="2800" dirty="0">
                <a:solidFill>
                  <a:srgbClr val="FFC000"/>
                </a:solidFill>
              </a:rPr>
              <a:t> can you rhyme with your object?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337" y="4196021"/>
            <a:ext cx="43788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Extra Challenge: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How many of the </a:t>
            </a:r>
            <a:r>
              <a:rPr lang="en-US" sz="2800" dirty="0" err="1">
                <a:solidFill>
                  <a:srgbClr val="FF0000"/>
                </a:solidFill>
              </a:rPr>
              <a:t>the</a:t>
            </a:r>
            <a:r>
              <a:rPr lang="en-US" sz="2800" dirty="0">
                <a:solidFill>
                  <a:srgbClr val="FF0000"/>
                </a:solidFill>
              </a:rPr>
              <a:t> vocabulary words can you incorporate?</a:t>
            </a:r>
          </a:p>
        </p:txBody>
      </p:sp>
      <p:pic>
        <p:nvPicPr>
          <p:cNvPr id="7170" name="Picture 2" descr="https://c3.staticflickr.com/2/1333/899574202_8ed85e072c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369" y="1421448"/>
            <a:ext cx="6042340" cy="453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847009" y="280491"/>
            <a:ext cx="53447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Poetry Challenge!</a:t>
            </a:r>
          </a:p>
        </p:txBody>
      </p:sp>
    </p:spTree>
    <p:extLst>
      <p:ext uri="{BB962C8B-B14F-4D97-AF65-F5344CB8AC3E}">
        <p14:creationId xmlns:p14="http://schemas.microsoft.com/office/powerpoint/2010/main" val="386006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Art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590" y="2306971"/>
            <a:ext cx="8522593" cy="32188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Pre-reading Essential Questions:</a:t>
            </a:r>
          </a:p>
          <a:p>
            <a:pPr marL="0" indent="0">
              <a:buNone/>
            </a:pPr>
            <a:r>
              <a:rPr lang="en-US" sz="2800" b="1" dirty="0"/>
              <a:t>Think-pair-share</a:t>
            </a:r>
          </a:p>
          <a:p>
            <a:pPr marL="0" indent="0">
              <a:buNone/>
            </a:pPr>
            <a:endParaRPr lang="en-US" sz="2800" dirty="0"/>
          </a:p>
          <a:p>
            <a:r>
              <a:rPr lang="en-US" sz="2800" dirty="0"/>
              <a:t>Are there things in life we cannot avoid losing?</a:t>
            </a:r>
          </a:p>
          <a:p>
            <a:r>
              <a:rPr lang="en-US" sz="2800" dirty="0"/>
              <a:t>What kinds of things?</a:t>
            </a:r>
          </a:p>
          <a:p>
            <a:r>
              <a:rPr lang="en-US" sz="2800" dirty="0"/>
              <a:t>Are there things we </a:t>
            </a:r>
            <a:r>
              <a:rPr lang="en-US" sz="2800" i="1" dirty="0"/>
              <a:t>want</a:t>
            </a:r>
            <a:r>
              <a:rPr lang="en-US" sz="2800" dirty="0"/>
              <a:t> to lose?</a:t>
            </a:r>
          </a:p>
        </p:txBody>
      </p:sp>
      <p:pic>
        <p:nvPicPr>
          <p:cNvPr id="1026" name="Picture 2" descr="https://upload.wikimedia.org/wikipedia/commons/0/0e/Lost_wallet_(1062315587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142" y="850704"/>
            <a:ext cx="3257551" cy="527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92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the poem aloud with your partner: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51513" y="2006720"/>
            <a:ext cx="3682330" cy="3649133"/>
          </a:xfrm>
        </p:spPr>
        <p:txBody>
          <a:bodyPr>
            <a:normAutofit/>
          </a:bodyPr>
          <a:lstStyle/>
          <a:p>
            <a:r>
              <a:rPr lang="en-US" sz="3200" dirty="0"/>
              <a:t>Switch speaker with each stanza.</a:t>
            </a:r>
          </a:p>
          <a:p>
            <a:r>
              <a:rPr lang="en-US" sz="3200" dirty="0"/>
              <a:t>What do you notice about the poem’s rhyme and rhythm?</a:t>
            </a:r>
          </a:p>
        </p:txBody>
      </p:sp>
      <p:pic>
        <p:nvPicPr>
          <p:cNvPr id="2050" name="Picture 2" descr="https://encrypted-tbn2.gstatic.com/images?q=tbn:ANd9GcQ84iDFOGnKI8_1u8z4t5NYNf-Do_rB09RiL_qfPZWlhFRgRj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005" y="2065867"/>
            <a:ext cx="3682329" cy="445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507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133" y="352022"/>
            <a:ext cx="10131425" cy="910107"/>
          </a:xfrm>
        </p:spPr>
        <p:txBody>
          <a:bodyPr/>
          <a:lstStyle/>
          <a:p>
            <a:r>
              <a:rPr lang="en-US" dirty="0"/>
              <a:t>Poetic 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520" y="1081824"/>
            <a:ext cx="5174086" cy="1815922"/>
          </a:xfrm>
        </p:spPr>
        <p:txBody>
          <a:bodyPr>
            <a:normAutofit/>
          </a:bodyPr>
          <a:lstStyle/>
          <a:p>
            <a:r>
              <a:rPr lang="en-US" sz="3200" dirty="0"/>
              <a:t>What do you notice about the rhyme, rhythm or structure of the poem?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2970" y="352022"/>
            <a:ext cx="5707595" cy="3805063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35759" y="3249124"/>
            <a:ext cx="5174086" cy="3151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/>
              <a:t>VILLANELLE:</a:t>
            </a:r>
            <a:endParaRPr lang="en-US" sz="3200" dirty="0"/>
          </a:p>
          <a:p>
            <a:pPr marL="0" indent="0">
              <a:buNone/>
            </a:pPr>
            <a:r>
              <a:rPr lang="en-US" sz="3200" dirty="0"/>
              <a:t>19</a:t>
            </a:r>
            <a:r>
              <a:rPr lang="en-US" sz="3200" b="1" dirty="0"/>
              <a:t> </a:t>
            </a:r>
            <a:r>
              <a:rPr lang="en-US" sz="3200" dirty="0"/>
              <a:t>line poem</a:t>
            </a:r>
          </a:p>
          <a:p>
            <a:pPr marL="0" indent="0">
              <a:buNone/>
            </a:pPr>
            <a:r>
              <a:rPr lang="en-US" sz="3200" dirty="0"/>
              <a:t>      6 stanzas</a:t>
            </a:r>
          </a:p>
          <a:p>
            <a:pPr marL="0" indent="0">
              <a:buNone/>
            </a:pPr>
            <a:r>
              <a:rPr lang="en-US" sz="3200" dirty="0"/>
              <a:t>          5 </a:t>
            </a:r>
            <a:r>
              <a:rPr lang="en-US" sz="3200" dirty="0" err="1"/>
              <a:t>tercets</a:t>
            </a:r>
            <a:r>
              <a:rPr lang="en-US" sz="3200" dirty="0"/>
              <a:t> (3 lines)</a:t>
            </a:r>
          </a:p>
          <a:p>
            <a:pPr marL="0" indent="0">
              <a:buNone/>
            </a:pPr>
            <a:r>
              <a:rPr lang="en-US" sz="3200" dirty="0"/>
              <a:t>          1 quatrain (4 lines)</a:t>
            </a:r>
          </a:p>
          <a:p>
            <a:pPr marL="0" indent="0">
              <a:buNone/>
            </a:pPr>
            <a:r>
              <a:rPr lang="en-US" sz="3200" dirty="0"/>
              <a:t>2 rhymes throughout the poem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60606" y="4453943"/>
            <a:ext cx="5174086" cy="1815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/>
              <a:t>This is </a:t>
            </a:r>
            <a:r>
              <a:rPr lang="en-US" sz="3200" i="1" dirty="0"/>
              <a:t>not</a:t>
            </a:r>
            <a:r>
              <a:rPr lang="en-US" sz="3200" dirty="0"/>
              <a:t> an easy structure!</a:t>
            </a:r>
          </a:p>
          <a:p>
            <a:pPr marL="0" indent="0">
              <a:buNone/>
            </a:pPr>
            <a:r>
              <a:rPr lang="en-US" sz="3200" dirty="0"/>
              <a:t>(How many </a:t>
            </a:r>
            <a:r>
              <a:rPr lang="en-US" sz="3200" dirty="0" err="1"/>
              <a:t>tercets</a:t>
            </a:r>
            <a:r>
              <a:rPr lang="en-US" sz="3200" dirty="0"/>
              <a:t> were you able to rhyme?)</a:t>
            </a:r>
          </a:p>
        </p:txBody>
      </p:sp>
    </p:spTree>
    <p:extLst>
      <p:ext uri="{BB962C8B-B14F-4D97-AF65-F5344CB8AC3E}">
        <p14:creationId xmlns:p14="http://schemas.microsoft.com/office/powerpoint/2010/main" val="356855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Tone and Theme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866" y="1717065"/>
            <a:ext cx="10131425" cy="935984"/>
          </a:xfrm>
        </p:spPr>
        <p:txBody>
          <a:bodyPr>
            <a:normAutofit/>
          </a:bodyPr>
          <a:lstStyle/>
          <a:p>
            <a:r>
              <a:rPr lang="en-US" sz="2800" dirty="0"/>
              <a:t>How does the repetition and rhythm of the poem affect the </a:t>
            </a:r>
            <a:r>
              <a:rPr lang="en-US" sz="2800" b="1" dirty="0"/>
              <a:t>tone</a:t>
            </a:r>
            <a:r>
              <a:rPr lang="en-US" sz="2800" dirty="0"/>
              <a:t>?</a:t>
            </a:r>
          </a:p>
        </p:txBody>
      </p:sp>
      <p:pic>
        <p:nvPicPr>
          <p:cNvPr id="3074" name="Picture 2" descr="https://pixabay.com/static/uploads/photo/2016/02/18/22/27/fog-1208283_960_7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13" y="2653049"/>
            <a:ext cx="5873795" cy="3915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7058698" y="2946147"/>
            <a:ext cx="4107286" cy="9359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What </a:t>
            </a:r>
            <a:r>
              <a:rPr lang="en-US" sz="2800" b="1" dirty="0"/>
              <a:t>themes</a:t>
            </a:r>
            <a:r>
              <a:rPr lang="en-US" sz="2800" dirty="0"/>
              <a:t> are present in the poem?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058698" y="4175228"/>
            <a:ext cx="4107286" cy="2682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loss</a:t>
            </a:r>
          </a:p>
          <a:p>
            <a:r>
              <a:rPr lang="en-US" sz="2800" dirty="0"/>
              <a:t>love</a:t>
            </a:r>
          </a:p>
          <a:p>
            <a:r>
              <a:rPr lang="en-US" sz="2800" dirty="0"/>
              <a:t>sadness</a:t>
            </a:r>
          </a:p>
          <a:p>
            <a:r>
              <a:rPr lang="en-US" sz="2800" dirty="0"/>
              <a:t>honesty (is the poet honest with herself?)</a:t>
            </a:r>
          </a:p>
          <a:p>
            <a:r>
              <a:rPr lang="en-US" sz="2800" dirty="0"/>
              <a:t>acceptance (or defeat?)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9289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WRITING PROMPT: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7"/>
            <a:ext cx="5264238" cy="3649133"/>
          </a:xfrm>
        </p:spPr>
        <p:txBody>
          <a:bodyPr>
            <a:normAutofit fontScale="92500" lnSpcReduction="10000"/>
          </a:bodyPr>
          <a:lstStyle/>
          <a:p>
            <a:r>
              <a:rPr lang="en-US" sz="2800" u="sng" dirty="0"/>
              <a:t>Two paragraphs</a:t>
            </a:r>
            <a:endParaRPr lang="en-US" sz="2800" dirty="0"/>
          </a:p>
          <a:p>
            <a:pPr marL="0" indent="0">
              <a:buNone/>
            </a:pPr>
            <a:r>
              <a:rPr lang="en-US" sz="2800" dirty="0"/>
              <a:t> </a:t>
            </a:r>
          </a:p>
          <a:p>
            <a:r>
              <a:rPr lang="en-US" sz="2800" dirty="0"/>
              <a:t>How does the repeated line in the poem change meaning as the poem progresses?</a:t>
            </a:r>
          </a:p>
          <a:p>
            <a:endParaRPr lang="en-US" sz="2800" dirty="0"/>
          </a:p>
          <a:p>
            <a:r>
              <a:rPr lang="en-US" sz="2800" dirty="0"/>
              <a:t>Use at least two pieces of textual evidence in your analysis. </a:t>
            </a:r>
          </a:p>
          <a:p>
            <a:endParaRPr lang="en-US" sz="2800" dirty="0"/>
          </a:p>
        </p:txBody>
      </p:sp>
      <p:sp>
        <p:nvSpPr>
          <p:cNvPr id="4" name="AutoShape 2" descr="data:image/jpeg;base64,/9j/4AAQSkZJRgABAQAAAQABAAD/2wCEAAkGBw0NDQ0MDQwPDAwODQ0PDQwODA8NDw0NFBUWGBYRFBQYHCkgGBomHhUUITEiJykrMS4uGCA0OD8tQygtLisBCgoKBQUFDgUFDisZExkrKysrKysrKysrKysrKysrKysrKysrKysrKysrKysrKysrKysrKysrKysrKysrKysrK//AABEIAOEA4QMBIgACEQEDEQH/xAAcAAEAAgMBAQEAAAAAAAAAAAAABgcBBAUIAgP/xABGEAABBAEDAwIEBAIECA8AAAABAAIDBBEFEiEGMUEHExQiUWEyQnGBkaEVI1KCMzRDYnKSscEWFyRTVFVzk6Kks9HS0+H/xAAUAQEAAAAAAAAAAAAAAAAAAAAA/8QAFBEBAAAAAAAAAAAAAAAAAAAAAP/aAAwDAQACEQMRAD8AvFERAREQEREBERAREQEREBFhZQEREBERAREQEREBERARFxNU6r0+par0ZrI+MsyMjirRtdLLlx4LmtB2N57nH8kHbREQEREBERAREQEREBYWVhAREQEREBERBlERAREQEREBF8SytY1z3uaxjQS57nBrWgeST2Cr/VfVrTmf0iypm2aNJ05sN/xZ8xkjiZEHd3ZdI3kcYzjKCa6zrFWhC6zcsR1oW93yOxk/2Wju4/YZKrjW/Wau2pctUKskzIpIa9axMDHFNakD3H5e+1rWZPYkuA4zlUrdv6r1BaMliczGMOc+SRwiq0oSeXH8sbO33PA5OFsa91Q0U49F07DdNh+aWZ0LRLetkYfYORljT+Frc52gZ+gDoRepVuzI86zJLqNUESM0+MxVYZJ2uBYJHNbuDG8nAzkgZ8qy/R3Qqs9ixrUOnNhqvc8UZ7Ezp7ZeSRI7G4tYPxNzjJz9O9Y+nvppe1mRkr2Pq6bnMltzdpkaPywg/iJ7buw5z9D6f0nTYKVeGpWjEVeFgZGweGj6nyTyST3JJQbaIiAiIgIiICIiAiIgLCysICIiAiIgLKwiDKIiAiIgLU1XUYadea3YkEUEEbpJHnnDR9B5PgAdyQFsSytY1z3uaxjGlz3uIa1rRySSewVDetHWbNS02u2mXNpu1Cwwue723WhA0Yljbn54SXnk4w5gQRH1F67v6273CH19KErmV64Pyue0A7pcfifhzT9BnjyT+vR3SslnSbVqa3Hp2mSW4m2rcoORFA1x2sb3kLnyswB5j/Zd7QuhnXumKUm72Yvj7l61PsdJI2s1ntlscY5e8+0MBcHq2vctRQwMNOhpdNpbT06TVqLJgPM0sfuZdK4kk8Z5OPuG7qXWmgQ1I9KpaLLbpxSe46axcfVdbnAIEsrYuX+SASMZxgdlqaD1TeuW6+n6Vp+m6dJYkEbHwUI3yMb3c90ku4nDQST9lBJYdoad7HF2ctaS4s/U4xz9ivQHod6fSUW/0veZstSx7asDhh8ELu8jx4e4YGPAznvgBa9Ct7MMMPuOl9qJkfuyHL5NoA3OP1OMr90RAREQEREBERARYRBlFhEGUWFlBhFlEGEWUQERad/UGwljRFLPLISGRQR7zwMkuccNYPu4gINxF+DpJQA4RA/KSW+4A/djhoGNp/XIXxRusnDtuWvY7bLC8ASQvxna4foQQRkEEEEg5QbS0tZ1WvQrS3LUrYa8Tdz3u/kAPJJwAB3JWdW1KClWmt2ZBHBBG58jz4A8AeSeAB5JAXlf1B6+t65N/Wf1NKNxNeo0/K3uN7z+Z+PPjJxjJyHX656yua5BdtmWWrpcM1etVpNOGzSyF790xHDyGRPJHglmPqdDpvpy7rzqzp3x0NLqQsr/ABkmIoWMaSS2PcQHyOcXOPPd3OOAupd0dtTSNMn1PLarxPqBqNkDZtTvTO2xxYHMbGxMY5z8cCQhvLhiF6ncvai4SvZJJGwbIYoYnCvXj8RxMaMMaMeP3yeUF26jZgtVYKtdnTft0mSFtS1rT7EcUbTn3C2IBruO+e3PfKjsmoms10w1bpfTcDg6TpwuTk+AGmM8/fKqf+jbOQPhpsnsPZfk/wAlbHpN6UPsP+P1evJFBG9pgpytLDYcOd0rSM7Bxx+bnPHcO16WdJT6pMzqPWXm1jjT45Y2MLg1xxM9gGAAc7R+/wBM3OvmONrGtYxoa1oDWtaAGtaOwAHYL6QEREBERAREQEREGEREBERAWVhZQEREBERBq2J5RLFFFEHtcXGaUvAEDAOPl7uc48AdsBxJ4AObE0NWGWeRzYoY2OkmldwA1o5e4+eB3+y1dBYdk8jnmR8ty25ziNuAyR0bGAZONrI2N+5aT5WNfomyyuwk+225WllY1ufcZG8Oa08/h3hhP2bzxlBoX72sPhNijTrDA3R1bckjLE7MZwdo2xPPgHd4zt5AilLravYt6LqkY+H+PdPpWo1nOBfDYb80LX9slry4AkD5Zj27KyrE7ImOlle2ONjS58j3BjWNHckngBeRuv7QGp6nXgmD6Z1KxYYG42+64nJB+2SP2QSv1r6vs6hLDDFlmkH3H1XBwxddG90bpzj8oc1waPpz54ryjXi2unndiNhbthGd9l39hp/K36u8ZGMqb6lowtGkbUpq6VpWjaa63KAN+6dvvezCDw6Z5l4zwO57cwnWb7bMznxQMq1x8sFWMlzYYxwAXHlzuMlx5Jyfsg3dS6rv2b41OWYGyxwMI9tjooGj8MccbgWhoz2wfqcnlT/p/wBWuoHxnadLm2EBzbT4acjh3y0e6wH9gqkU19LeiJNbvAPBbQrlr7cnI3DxC3/Odj9hk/QEL29PeoNa1XNu5Ur0aG1vshrXvltOOcva4vwGdiDg5zxnupXX1BrrElR422GRNmwA7Y6F73ta5riOT8nI8ZH1C1I5LcvFVkFWs0BsMkzHzOkaOMthY5oazgYO7JHgeYVpXUepO1jUJ7Hw9vStLa6nNYqQuhLHybJJJdjnvLxH7e14DsjOQDyEFmovmORr2texwcxwDmuaQWuaeQQfIX0gIiICIiAiIgIiIMIiICIiAsrCygIiICIiDUqUGwyTPZJJsmcHmAuaYo5OS57BjLS4nJGcZGcAlxO2iqv1F9Rdt2voOnT+1Znsw17t5pH/ACRsjw0sjceBJzy78v6/hCEevXV1qbUJdHY/26VX2S9jT/jEzmNfuefIbuADfqM/TFaaLpst21XpwjMtiaOJnBOC443H7DufsCtjqu46xqV6dztxfbnIO4u+XeQ0A+QAAP2WtpL7bZ2GkZ22jubGaxkExyCCG7Pm5Ge3jKC7fUQ61NIdOpaTTj06B0bYZrjaJknfG32/dDZ3YxgbR8ucDvzgaGiab1FCzY/p/RtTrkj3oWQaZG97fPMRAB+5af3Vef8AArX7Mri7S78kpwXSTQSt3Z8l7+D/ABXW070u6jEmI4BVm2k4+PrxybOMnDX5xyP5IJ3pun9H6hZdVuaW/RNRjcA+nYnlqtf5w0hwaQc/YnxlWbDPo2j1xGyWnp9Yc7RJFEHHgbjzlzuBzySqfr+hmqWf62/qkTZS0Af4W27A7AucW/71+Vj0a1TTXMvVHU9WfA4OFOaHAlHbljztdjOcFw7eeyCeXOr7esE0OnInNhOWT65LG6KvWj7H2GkAvf3x9P8AxCT6XpdHQtLdFu2VYI5JbE8rgXTPIy+R58ucf9wHhQjpbqrXNSaaot6Ppl6JxZJp8tK1HaiA7ERvkwRjB4BHIXap+nBnnba1zUp9akaQ5lZ7BXpMcOx9hpwf5A5OQUH6+jj5hoFM2NzGl03w4lJ3Cs6Q+0MnkjBAH2xjwpwuH1lE2TTrFQcSWozWrNHB+IeMRlv02n5s+Awnwu0wYABOcADP1QfSIiAiIgIiICIiDCIiAiIgLKwsoCIiAiL855mxsfI44YxrnuP0aBkoIL6rdau0gafDC8NsWrcReSAQ2pG9pkzntuyG/oXfReX7Uz5ZJJZHb5JHue9x7ue45J/iVO/VLqB2sQ6Tqha2MyMvQPiY4uET4pshpz+b25Iif1UKZps7qz7vtkVWTMhMxIDTO4Fwjbn8TsAkgdhjPcINRbun6tbq5+Ftz1t34vYnkh3frtIytJbmkaZPesw060ZlsTvDI2DyfJJ8ADJJ8AEoOlF1Lq9hzIHaxc2vc1v9dqUzYm54y4udgD7q5vTmrqVCrnTtL02/7pAsahFrPuOnlb/adtOMZ/COBn75U46O6Jo6VTgrtrwyTtY337JhaXzTd3O3EZxnOB4CkwAHA4A8II1Rqa1YkjkvWa9GBjg41KAdLJNjs2SeQcN+oY0E/VSZEQcvWunaGoN23KcNj5SGvewe6wf5kg+Zh+7SFxm9EviyKuuatWZ4idajtMYPo33mOcP4qWog4WidMRVZTalsWdQubXNbauTe66JjsZZEwAMjBwM7QM45yu6iICIiAiIgIiICIiAiIgIiICIiAiIgLm9RN31LFcHbJahnrwk5x7r437QT47LpLzp1J6izz3dXjfK+u2CYHT4y4N2OgOxzOxw93+GGez4mDsgrfT6lqxKzTo9+6ScD2XFzWMlGQXvH5dozk+ADnsul1brbJ/YoVCW6ZQaY6rcbTO8/4S08f23uyceBgfXPSv3DUoSWn4/pbXXTyyODdvw2mue7dtH5TM/d/cb/AJ3MLQdXQ9Clve65s1atFCAZZ7dlleNuc4Az8zjweGgn+IXoz0j6Dq6VVZdErLlu3Cx4tMa4RtrvAc1kW4A4PBJIBPHbCqH0X6Mbq2oGaxHvo09skrXDLZpT+CI/UcEkfQY8r0+BgYAwB2A8IMoiICIiAiIgIiICIiAiIgIiICIiAiIgIiICIiAiIg+JpWRsdJI9scbGlz3vcGtYwDJcSeAAPK81dT6TVv63LI93sCH4ybXQyMtEIrSuaZWZGCZme1txn5pPOV6Wkxtduxtwd27GMec/Zee+munI78n9Fsk9uPVbFm9Zlhb7bm6NVkMdaONjs7WvkyQPAYzugrm9NY1S3JMyF2HOY1kUUb5GVYAAyOIBjSdjGNa0cZw1Wb0r6IstsZYn1J4gJw6OOjPWkdjvtNhrSB99nKtTRfT3S9Pm+Ioxz1JOA/2rk+yVo/K9jnFrh+oUrQc3QNDqabWZUpwthhZzgcue493vceXOP1K6SIgIiICIiAiIgIiICIiAiIgIiICIiAiIgIiIC/OeURsfIQSGNc4hoySAM8DyV+iIKgsepmoSU4dTDIalO3adWo14oTcuzvaSCXuc9kcQyPo489scrj9RdS9URETPo6oyBgLt0clZ0WzuXOMEHH7uIXP9RNQq6PqtqhDXlgqTe1PLDHJBPWlke0Zf8NPE5gdnIy0jgKNaj1Bp9hgiZauUWZJcKuk1Ig8EYIc2Owxp/ggkuiddaprdmHS4vjHRWB7dqL4yn81U8Su3/DBzeCTw7PHClUfxujS61rrKMPw0UraUFSxO6q9um1A2Njq52kFriM4PfbkZzzTumT6dTsQ2q+p6hHNDI18bhpUDSCPBxb7HsRnkEqS+pPWWi63PFbFbUGzRQiEDfXha9gc5wyfnwcud48oL+6N6mg1ijHfgY+Nry9j4pMbo5GnBaSOD4IP0I7dl3FyumNGr6dSr1K0RhijYDsLi9293zOLneSST/wDi6qAiIgIiICIiAiIgIiICIiAiIgIiICIiAiIgIiIC/G5birxPnmkbFDG0ukke4Naxo7kkrR6j6gp6XWdbuzCGJvAHd8j/AAxje7nH6fuvMvqJ6i3NckLOa+nsdmGo134sdnyn8zv5Dx5JD9eqtUZ1F1KwwAmvYs1asOQWuMILWl5HcZ+Z32BUX6kMPx934djWV/i7AgYwYa2EPdsA/bC+dC1aShYbbia0zMZKInO7RvexzRIB9RuyPuAuegKSdS6E3TxpNloMsN2hWtEPI2mbJEsX6cA/3lG1Pth1XphgZ81vQZ5S9mSXO02wdxf99rxj7Nag9N6Xfit14bUDt8M8TJY3fVjhkZHg/bwtpebvR71KGluGnXnE6dI8mOXkmnI48nH/ADZPJHg8+SvR0MrJGNkjc18b2hzHtcHNc0jIcCOCEH2iIgIiICIiAiIgIiICIiAiIgIiICIiAiKrNT606qhtWYY+nBPDHPK2GVjJiJIQ47HbgcHIwfH7ILTXG6t6lraRTku2nfK35Y4wRvnmIO2Nn3OD+gBPhQOLrjqs8f8ABY/672f7VWHqNrOtazqENO3SdTlhjcYKA3N4ILnSku/ESG9xxhuB5yGnaval1bq0bHvDS8v9thJFejWHzOd9gAOT3Jx9gpZ0V6dU9Xv/ABEULm6BTHsGV8kgk1awzO6UYd8jSSDxgABoHO4jh+ld6vWp9Ryvljit/wBEyMq7nNa924P3Bme/zCLgfZWb6QS+50nKxrvmjGos4PLHEFwH2Pzg/ugpr1JdpDdQfBo1cRVYAY5JRLNKLE4J3ObvcflHAGO+CechRREQfoIHlhkDHGNpAdIGksa49gT2BXY6N6km0i7HciaJG4MdiB34bFd2N8Z/XGR9CB37LSl1m0+pFQM7vg4nvkZXaGsYZHHl7sD53eAXZwOBhaCC0er/AE5ZYrDXOnibOnTNdK+mBmaqfzNa38wByC3uMeRyOb6bep1nRXCvMH2tNc75oN2ZIM93Qk8D67TwftnK3/Rn1Aj0d1inajmkq2HCSP2Ge4+OwBg/J3Ic0Acdto++I56k2K1nUX3KdGxQr2W79liEQ+5MCQ+RjQSMHjPPfKD1Xo+q1r1eO3UmbPXlblkjf5gg8gjsQeQVuryr6W+oD9CsSCVsk9Ccf10DCNzJB2lYCQN3g8jI/QK2T64aZgOGn6oW/wBr4aDGP+9QWiiqk+vWj/8ARNQz/wBjW/8AtWavrvo73hsle7C0/wCUdFE9o/UNeT/AFBaqKK9G9fafrb7EdL3g6uGOd70QZuY7IDm4J4yPOFKkBERAREQEREBERAREQEREBERAVTes3Tlxlin1HpzTLYohjZ4dpf8A1THFzZNo5LRucHAeCD4JVsog8OqT9LdSazpzJmaXYf7LnB80bIWWGE4xuMb2nbwME4HYfZX91b6TaPqZdKIjRtOJJmq7WNe455fGRtPJySME/VUX1L0RJpdswG57W15ayzYq2akch8FkgDmkH67v/ZBD3uySeBkk4AAH7Adl8qXs0vVe7JdPvAYw91rS7pHnAEpLh+mF0a8es42t0HTpj/bGmVHk/wCrwgr9frWrySuEcUb5XnsyNhe4/oByp+zTup2u3w6PBAR2MOj6a1zf0d7Zd/NLFbq+QH3JrNZg7h16DTo/2G9jSglHQ9Sh0pVGsakbD9QsRe1HUFd8LoWOw7YGy7S53yjLuw7DPc1/6idc2NesslkjbBXgDm1q7TuLA4jc5z8fM44b9BwPuTx9S0yZj8zWIZpXO+b27bLb/uSYy7srT6Y9CZJhHPfvtZC9rXiKoxxkcxwyPnkaNh/ulBwPQ3pV1/VGXJI81KBErnOblr7H+TYPuD8390fUL01gfQfwWjoejVdPrx1KcLYII+zG5JJPdzieXOP1K30H5vgjdw5jXD6FoK1ZdGpP/HTrvz33V4nZ/iFvIg0NO0WlUc99WnXqukx7joK8cJkxnG4tAz3P8VvoiAiIgIiICIiAiIgIiICIiAiIgIiIC+XsDgWuAcD3BGQR+i+kQcPUejtItZM+l1JHEYL/AIaNsmP9MAH+a4f/ABR9N5z/AEZ/5y5j/wBRThEEOb6XdPDtpUX7yTn/AGvX0PTHp/8A6qh/1pf/AJKXog5mi9PUNPaW0qcNYO/EY4mtc7/Sd3P7ldNEQEREBERAREQEREBERAREQEREBERAREQEREBERAREQEREBERAREQEREBERAREQEREBERAREQEREBERB//2Q=="/>
          <p:cNvSpPr>
            <a:spLocks noChangeAspect="1" noChangeArrowheads="1"/>
          </p:cNvSpPr>
          <p:nvPr/>
        </p:nvSpPr>
        <p:spPr bwMode="auto">
          <a:xfrm>
            <a:off x="155574" y="-144463"/>
            <a:ext cx="3093715" cy="309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2" name="Picture 6" descr="http://www.publicdomainpictures.net/pictures/80000/velka/ink-and-feather-quill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5532" y="609600"/>
            <a:ext cx="5692315" cy="5692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3693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1740</TotalTime>
  <Words>384</Words>
  <Application>Microsoft Office PowerPoint</Application>
  <PresentationFormat>Widescreen</PresentationFormat>
  <Paragraphs>78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Celestial</vt:lpstr>
      <vt:lpstr>One art</vt:lpstr>
      <vt:lpstr>PowerPoint Presentation</vt:lpstr>
      <vt:lpstr>Key Vocabulary</vt:lpstr>
      <vt:lpstr>1. intent</vt:lpstr>
      <vt:lpstr>2. fluster</vt:lpstr>
      <vt:lpstr>3. vast</vt:lpstr>
      <vt:lpstr>4. realm</vt:lpstr>
      <vt:lpstr>5. gesture</vt:lpstr>
      <vt:lpstr>6. evident</vt:lpstr>
      <vt:lpstr>7. shan’t</vt:lpstr>
      <vt:lpstr>PowerPoint Presentation</vt:lpstr>
      <vt:lpstr>One Art</vt:lpstr>
      <vt:lpstr>Read the poem aloud with your partner:</vt:lpstr>
      <vt:lpstr>Poetic Structure</vt:lpstr>
      <vt:lpstr>Tone and Theme</vt:lpstr>
      <vt:lpstr>WRITING PROMPT: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One art</dc:title>
  <dc:creator>Lauren Crowley</dc:creator>
  <cp:lastModifiedBy>Lauren Crowley</cp:lastModifiedBy>
  <cp:revision>28</cp:revision>
  <dcterms:created xsi:type="dcterms:W3CDTF">2016-08-12T08:09:35Z</dcterms:created>
  <dcterms:modified xsi:type="dcterms:W3CDTF">2016-08-13T15:02:07Z</dcterms:modified>
</cp:coreProperties>
</file>