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57" r:id="rId4"/>
    <p:sldId id="258" r:id="rId5"/>
    <p:sldId id="260" r:id="rId6"/>
    <p:sldId id="262" r:id="rId7"/>
    <p:sldId id="261"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10/20/2016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10/20/2016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10/20/2016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10/20/2016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10/20/2016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10/20/2016</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10/20/2016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10/20/2016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10/20/2016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10/20/2016</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6603" y="218365"/>
            <a:ext cx="10572000" cy="1431338"/>
          </a:xfrm>
        </p:spPr>
        <p:txBody>
          <a:bodyPr/>
          <a:lstStyle/>
          <a:p>
            <a:pPr algn="ctr"/>
            <a:r>
              <a:rPr lang="en-US" dirty="0"/>
              <a:t>Hills Like White Elephants</a:t>
            </a:r>
          </a:p>
        </p:txBody>
      </p:sp>
      <p:sp>
        <p:nvSpPr>
          <p:cNvPr id="3" name="Subtitle 2"/>
          <p:cNvSpPr>
            <a:spLocks noGrp="1"/>
          </p:cNvSpPr>
          <p:nvPr>
            <p:ph type="subTitle" idx="1"/>
          </p:nvPr>
        </p:nvSpPr>
        <p:spPr>
          <a:xfrm>
            <a:off x="782706" y="5854053"/>
            <a:ext cx="10572000" cy="434974"/>
          </a:xfrm>
        </p:spPr>
        <p:txBody>
          <a:bodyPr>
            <a:noAutofit/>
          </a:bodyPr>
          <a:lstStyle/>
          <a:p>
            <a:pPr algn="ctr"/>
            <a:r>
              <a:rPr lang="en-US" sz="2800" b="1" dirty="0"/>
              <a:t>Text, Context and Subtext</a:t>
            </a:r>
          </a:p>
        </p:txBody>
      </p:sp>
      <p:pic>
        <p:nvPicPr>
          <p:cNvPr id="1026" name="Picture 2" descr="Image result for hills like white elepha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4987" y="1895362"/>
            <a:ext cx="3453168" cy="3453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9183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this lesson:</a:t>
            </a:r>
          </a:p>
        </p:txBody>
      </p:sp>
      <p:sp>
        <p:nvSpPr>
          <p:cNvPr id="3" name="Content Placeholder 2"/>
          <p:cNvSpPr>
            <a:spLocks noGrp="1"/>
          </p:cNvSpPr>
          <p:nvPr>
            <p:ph idx="1"/>
          </p:nvPr>
        </p:nvSpPr>
        <p:spPr>
          <a:xfrm>
            <a:off x="231858" y="2113105"/>
            <a:ext cx="7288058" cy="4519707"/>
          </a:xfrm>
        </p:spPr>
        <p:txBody>
          <a:bodyPr>
            <a:normAutofit/>
          </a:bodyPr>
          <a:lstStyle/>
          <a:p>
            <a:r>
              <a:rPr lang="en-US" sz="2800" dirty="0"/>
              <a:t> You will learn to distinguish between text, context and subtext</a:t>
            </a:r>
          </a:p>
          <a:p>
            <a:r>
              <a:rPr lang="en-US" sz="2800" dirty="0"/>
              <a:t> Determine what context is relevant in order to interpret a text</a:t>
            </a:r>
          </a:p>
          <a:p>
            <a:r>
              <a:rPr lang="en-US" sz="2800" dirty="0"/>
              <a:t>Read Ernest Hemingway’s short story, </a:t>
            </a:r>
            <a:r>
              <a:rPr lang="en-US" sz="2800" i="1" dirty="0"/>
              <a:t>Hills Like White Elephants</a:t>
            </a:r>
            <a:r>
              <a:rPr lang="en-US" sz="2800" dirty="0"/>
              <a:t>, and draw inferences as to the subtext</a:t>
            </a:r>
          </a:p>
        </p:txBody>
      </p:sp>
      <p:pic>
        <p:nvPicPr>
          <p:cNvPr id="4098" name="Picture 2" descr="Image result for lear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9243" y="2210937"/>
            <a:ext cx="4010292" cy="2255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70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679200"/>
            <a:ext cx="10571998" cy="970450"/>
          </a:xfrm>
        </p:spPr>
        <p:txBody>
          <a:bodyPr/>
          <a:lstStyle/>
          <a:p>
            <a:r>
              <a:rPr lang="en-US" sz="4800" dirty="0">
                <a:solidFill>
                  <a:srgbClr val="002060"/>
                </a:solidFill>
              </a:rPr>
              <a:t>text:</a:t>
            </a:r>
            <a:r>
              <a:rPr lang="en-US" sz="4800" dirty="0"/>
              <a:t> the words on the page, the literal meaning of the words</a:t>
            </a:r>
          </a:p>
        </p:txBody>
      </p:sp>
      <p:sp>
        <p:nvSpPr>
          <p:cNvPr id="3" name="Content Placeholder 2"/>
          <p:cNvSpPr>
            <a:spLocks noGrp="1"/>
          </p:cNvSpPr>
          <p:nvPr>
            <p:ph idx="1"/>
          </p:nvPr>
        </p:nvSpPr>
        <p:spPr>
          <a:xfrm>
            <a:off x="149971" y="2129051"/>
            <a:ext cx="11573456" cy="4193771"/>
          </a:xfrm>
        </p:spPr>
        <p:txBody>
          <a:bodyPr>
            <a:normAutofit/>
          </a:bodyPr>
          <a:lstStyle/>
          <a:p>
            <a:endParaRPr lang="en-US" sz="2800" dirty="0"/>
          </a:p>
          <a:p>
            <a:pPr marL="0" indent="0">
              <a:buNone/>
            </a:pPr>
            <a:r>
              <a:rPr lang="en-US" sz="2800" dirty="0"/>
              <a:t>	</a:t>
            </a:r>
            <a:r>
              <a:rPr lang="en-US" sz="2800" dirty="0">
                <a:solidFill>
                  <a:schemeClr val="accent1">
                    <a:lumMod val="60000"/>
                    <a:lumOff val="40000"/>
                  </a:schemeClr>
                </a:solidFill>
              </a:rPr>
              <a:t>You should be able to answer these questions after reading </a:t>
            </a:r>
          </a:p>
          <a:p>
            <a:r>
              <a:rPr lang="en-US" sz="2800" dirty="0"/>
              <a:t>What kind of text is </a:t>
            </a:r>
            <a:r>
              <a:rPr lang="en-US" sz="2800" i="1" dirty="0"/>
              <a:t>Hills Like White Elephants</a:t>
            </a:r>
            <a:r>
              <a:rPr lang="en-US" sz="2800" dirty="0"/>
              <a:t>?</a:t>
            </a:r>
          </a:p>
          <a:p>
            <a:r>
              <a:rPr lang="en-US" sz="2800" dirty="0"/>
              <a:t>Who are the main characters in the story?</a:t>
            </a:r>
          </a:p>
          <a:p>
            <a:r>
              <a:rPr lang="en-US" sz="2800" dirty="0"/>
              <a:t>What is the setting of the story?</a:t>
            </a:r>
          </a:p>
          <a:p>
            <a:r>
              <a:rPr lang="en-US" sz="2800" dirty="0"/>
              <a:t>How much times passes in the story?</a:t>
            </a:r>
          </a:p>
          <a:p>
            <a:r>
              <a:rPr lang="en-US" sz="2800" dirty="0"/>
              <a:t>What happens in the story?</a:t>
            </a:r>
          </a:p>
          <a:p>
            <a:pPr marL="0" indent="0">
              <a:buNone/>
            </a:pPr>
            <a:endParaRPr lang="en-US" sz="2400" dirty="0"/>
          </a:p>
          <a:p>
            <a:endParaRPr lang="en-US" sz="2400" dirty="0"/>
          </a:p>
        </p:txBody>
      </p:sp>
      <p:pic>
        <p:nvPicPr>
          <p:cNvPr id="5122" name="Picture 2" descr="Image result for tex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7672" y="2763672"/>
            <a:ext cx="4094328" cy="409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772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433" y="-291815"/>
            <a:ext cx="11641539" cy="1733265"/>
          </a:xfrm>
        </p:spPr>
        <p:txBody>
          <a:bodyPr/>
          <a:lstStyle/>
          <a:p>
            <a:r>
              <a:rPr lang="en-US" sz="3600" dirty="0">
                <a:solidFill>
                  <a:srgbClr val="002060"/>
                </a:solidFill>
              </a:rPr>
              <a:t>context:</a:t>
            </a:r>
            <a:r>
              <a:rPr lang="en-US" sz="3600" dirty="0"/>
              <a:t> any relevant background information that could provide more meaning or insight to the text </a:t>
            </a:r>
          </a:p>
        </p:txBody>
      </p:sp>
      <p:sp>
        <p:nvSpPr>
          <p:cNvPr id="3" name="Content Placeholder 2"/>
          <p:cNvSpPr>
            <a:spLocks noGrp="1"/>
          </p:cNvSpPr>
          <p:nvPr>
            <p:ph idx="1"/>
          </p:nvPr>
        </p:nvSpPr>
        <p:spPr>
          <a:xfrm>
            <a:off x="300251" y="2229112"/>
            <a:ext cx="6892119" cy="4649359"/>
          </a:xfrm>
        </p:spPr>
        <p:txBody>
          <a:bodyPr>
            <a:normAutofit lnSpcReduction="10000"/>
          </a:bodyPr>
          <a:lstStyle/>
          <a:p>
            <a:pPr marL="0" indent="0">
              <a:buNone/>
            </a:pPr>
            <a:r>
              <a:rPr lang="en-US" sz="2400" dirty="0"/>
              <a:t>	</a:t>
            </a:r>
            <a:r>
              <a:rPr lang="en-US" sz="2300" b="1" dirty="0">
                <a:solidFill>
                  <a:schemeClr val="accent1">
                    <a:lumMod val="60000"/>
                    <a:lumOff val="40000"/>
                  </a:schemeClr>
                </a:solidFill>
              </a:rPr>
              <a:t>What information below do you think 	might be relevant to interpreting the story?</a:t>
            </a:r>
          </a:p>
          <a:p>
            <a:r>
              <a:rPr lang="en-US" sz="2400" dirty="0"/>
              <a:t>Author: Ernest Hemingway</a:t>
            </a:r>
          </a:p>
          <a:p>
            <a:r>
              <a:rPr lang="en-US" sz="2400" dirty="0"/>
              <a:t>Date of Publication: 1927</a:t>
            </a:r>
          </a:p>
          <a:p>
            <a:r>
              <a:rPr lang="en-US" sz="2400" dirty="0"/>
              <a:t>It was part of a larger collection of short stories entitled </a:t>
            </a:r>
            <a:r>
              <a:rPr lang="en-US" sz="2400" i="1" dirty="0"/>
              <a:t>Men Without Women.</a:t>
            </a:r>
          </a:p>
          <a:p>
            <a:r>
              <a:rPr lang="en-US" sz="2400" dirty="0"/>
              <a:t>Many high school students are required to read this story.</a:t>
            </a:r>
          </a:p>
          <a:p>
            <a:r>
              <a:rPr lang="en-US" sz="2400" dirty="0"/>
              <a:t>“White elephant” is an idiom that refers to a possession that is troublesome and unwanted.</a:t>
            </a:r>
          </a:p>
          <a:p>
            <a:endParaRPr lang="en-US" sz="2400" dirty="0"/>
          </a:p>
        </p:txBody>
      </p:sp>
      <p:pic>
        <p:nvPicPr>
          <p:cNvPr id="2052" name="Picture 4" descr="Image result for hills like white elepha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3290" y="1733265"/>
            <a:ext cx="3918708" cy="4892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214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2060"/>
                </a:solidFill>
              </a:rPr>
              <a:t>subtext: </a:t>
            </a:r>
            <a:r>
              <a:rPr lang="en-US" dirty="0"/>
              <a:t>the deeper meaning below the surface of the words</a:t>
            </a:r>
          </a:p>
        </p:txBody>
      </p:sp>
      <p:sp>
        <p:nvSpPr>
          <p:cNvPr id="3" name="Content Placeholder 2"/>
          <p:cNvSpPr>
            <a:spLocks noGrp="1"/>
          </p:cNvSpPr>
          <p:nvPr>
            <p:ph idx="1"/>
          </p:nvPr>
        </p:nvSpPr>
        <p:spPr>
          <a:xfrm>
            <a:off x="6755253" y="2281888"/>
            <a:ext cx="4626745" cy="3636511"/>
          </a:xfrm>
        </p:spPr>
        <p:txBody>
          <a:bodyPr>
            <a:normAutofit/>
          </a:bodyPr>
          <a:lstStyle/>
          <a:p>
            <a:r>
              <a:rPr lang="en-US" sz="2400" dirty="0"/>
              <a:t>Ernest Hemingway coined the term </a:t>
            </a:r>
            <a:r>
              <a:rPr lang="en-US" sz="2400" dirty="0">
                <a:solidFill>
                  <a:schemeClr val="accent1">
                    <a:lumMod val="60000"/>
                    <a:lumOff val="40000"/>
                  </a:schemeClr>
                </a:solidFill>
              </a:rPr>
              <a:t>Iceberg Theory</a:t>
            </a:r>
            <a:r>
              <a:rPr lang="en-US" sz="2400" dirty="0"/>
              <a:t> to describe this style of writing</a:t>
            </a:r>
          </a:p>
          <a:p>
            <a:r>
              <a:rPr lang="en-US" sz="2400" dirty="0"/>
              <a:t>What do you think that means? </a:t>
            </a:r>
          </a:p>
        </p:txBody>
      </p:sp>
      <p:pic>
        <p:nvPicPr>
          <p:cNvPr id="3074" name="Picture 2" descr="Image result for subtex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311" y="2657023"/>
            <a:ext cx="6219968" cy="3243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60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2060"/>
                </a:solidFill>
              </a:rPr>
              <a:t>Omission: </a:t>
            </a:r>
            <a:r>
              <a:rPr lang="en-US" dirty="0"/>
              <a:t>What is </a:t>
            </a:r>
            <a:r>
              <a:rPr lang="en-US" i="1" dirty="0"/>
              <a:t>left out</a:t>
            </a:r>
          </a:p>
        </p:txBody>
      </p:sp>
      <p:sp>
        <p:nvSpPr>
          <p:cNvPr id="3" name="Content Placeholder 2"/>
          <p:cNvSpPr>
            <a:spLocks noGrp="1"/>
          </p:cNvSpPr>
          <p:nvPr>
            <p:ph idx="1"/>
          </p:nvPr>
        </p:nvSpPr>
        <p:spPr>
          <a:xfrm>
            <a:off x="818712" y="2222287"/>
            <a:ext cx="5788581" cy="3636511"/>
          </a:xfrm>
        </p:spPr>
        <p:txBody>
          <a:bodyPr>
            <a:normAutofit/>
          </a:bodyPr>
          <a:lstStyle/>
          <a:p>
            <a:r>
              <a:rPr lang="en-US" sz="2400" dirty="0"/>
              <a:t>What is </a:t>
            </a:r>
            <a:r>
              <a:rPr lang="en-US" sz="2400" i="1" dirty="0">
                <a:solidFill>
                  <a:schemeClr val="accent1">
                    <a:lumMod val="60000"/>
                    <a:lumOff val="40000"/>
                  </a:schemeClr>
                </a:solidFill>
              </a:rPr>
              <a:t>omitted</a:t>
            </a:r>
            <a:r>
              <a:rPr lang="en-US" sz="2400" dirty="0"/>
              <a:t> from a text can be just as important as the text itself.</a:t>
            </a:r>
          </a:p>
          <a:p>
            <a:r>
              <a:rPr lang="en-US" sz="2400" dirty="0"/>
              <a:t>Your job, as a sophisticated reader, is to draw inferences based on what is </a:t>
            </a:r>
            <a:r>
              <a:rPr lang="en-US" sz="2400" i="1" dirty="0">
                <a:solidFill>
                  <a:schemeClr val="accent1">
                    <a:lumMod val="60000"/>
                    <a:lumOff val="40000"/>
                  </a:schemeClr>
                </a:solidFill>
              </a:rPr>
              <a:t>in</a:t>
            </a:r>
            <a:r>
              <a:rPr lang="en-US" sz="2400" dirty="0"/>
              <a:t> the text and what is </a:t>
            </a:r>
            <a:r>
              <a:rPr lang="en-US" sz="2400" i="1" dirty="0">
                <a:solidFill>
                  <a:schemeClr val="accent1">
                    <a:lumMod val="60000"/>
                    <a:lumOff val="40000"/>
                  </a:schemeClr>
                </a:solidFill>
              </a:rPr>
              <a:t>omitted</a:t>
            </a:r>
            <a:r>
              <a:rPr lang="en-US" sz="2400" dirty="0">
                <a:solidFill>
                  <a:schemeClr val="accent1">
                    <a:lumMod val="60000"/>
                    <a:lumOff val="40000"/>
                  </a:schemeClr>
                </a:solidFill>
              </a:rPr>
              <a:t>.</a:t>
            </a:r>
          </a:p>
        </p:txBody>
      </p:sp>
      <p:pic>
        <p:nvPicPr>
          <p:cNvPr id="4" name="Picture 6" descr="Image result for subtex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7293" y="2399398"/>
            <a:ext cx="4435646" cy="3282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4049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Dialogue</a:t>
            </a:r>
          </a:p>
        </p:txBody>
      </p:sp>
      <p:sp>
        <p:nvSpPr>
          <p:cNvPr id="3" name="Content Placeholder 2"/>
          <p:cNvSpPr>
            <a:spLocks noGrp="1"/>
          </p:cNvSpPr>
          <p:nvPr>
            <p:ph idx="1"/>
          </p:nvPr>
        </p:nvSpPr>
        <p:spPr>
          <a:xfrm>
            <a:off x="818712" y="2222287"/>
            <a:ext cx="5295485" cy="3636511"/>
          </a:xfrm>
        </p:spPr>
        <p:txBody>
          <a:bodyPr>
            <a:normAutofit/>
          </a:bodyPr>
          <a:lstStyle/>
          <a:p>
            <a:r>
              <a:rPr lang="en-US" sz="2400" dirty="0"/>
              <a:t>Most of this story is </a:t>
            </a:r>
            <a:r>
              <a:rPr lang="en-US" sz="2400" dirty="0">
                <a:solidFill>
                  <a:schemeClr val="accent1">
                    <a:lumMod val="60000"/>
                    <a:lumOff val="40000"/>
                  </a:schemeClr>
                </a:solidFill>
              </a:rPr>
              <a:t>dialogue.</a:t>
            </a:r>
          </a:p>
          <a:p>
            <a:r>
              <a:rPr lang="en-US" sz="2400" dirty="0"/>
              <a:t>However, the characters say very little about what they are actually thinking and feeling.</a:t>
            </a:r>
          </a:p>
          <a:p>
            <a:endParaRPr lang="en-US" sz="2400" dirty="0">
              <a:solidFill>
                <a:schemeClr val="accent1">
                  <a:lumMod val="60000"/>
                  <a:lumOff val="40000"/>
                </a:schemeClr>
              </a:solidFill>
            </a:endParaRPr>
          </a:p>
        </p:txBody>
      </p:sp>
      <p:pic>
        <p:nvPicPr>
          <p:cNvPr id="4" name="Picture 8" descr="Image result for subtex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5568" y="2345117"/>
            <a:ext cx="5431739" cy="3878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210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read!</a:t>
            </a:r>
          </a:p>
        </p:txBody>
      </p:sp>
      <p:pic>
        <p:nvPicPr>
          <p:cNvPr id="6" name="Picture 5"/>
          <p:cNvPicPr>
            <a:picLocks noChangeAspect="1"/>
          </p:cNvPicPr>
          <p:nvPr/>
        </p:nvPicPr>
        <p:blipFill>
          <a:blip r:embed="rId2"/>
          <a:stretch>
            <a:fillRect/>
          </a:stretch>
        </p:blipFill>
        <p:spPr>
          <a:xfrm>
            <a:off x="2588456" y="2518115"/>
            <a:ext cx="6757182" cy="3800915"/>
          </a:xfrm>
          <a:prstGeom prst="rect">
            <a:avLst/>
          </a:prstGeom>
        </p:spPr>
      </p:pic>
    </p:spTree>
    <p:extLst>
      <p:ext uri="{BB962C8B-B14F-4D97-AF65-F5344CB8AC3E}">
        <p14:creationId xmlns:p14="http://schemas.microsoft.com/office/powerpoint/2010/main" val="1063609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Post-Reading</a:t>
            </a:r>
          </a:p>
        </p:txBody>
      </p:sp>
      <p:sp>
        <p:nvSpPr>
          <p:cNvPr id="4" name="Content Placeholder 2"/>
          <p:cNvSpPr>
            <a:spLocks noGrp="1"/>
          </p:cNvSpPr>
          <p:nvPr>
            <p:ph idx="1"/>
          </p:nvPr>
        </p:nvSpPr>
        <p:spPr>
          <a:xfrm>
            <a:off x="818712" y="2222288"/>
            <a:ext cx="10554574" cy="3346000"/>
          </a:xfrm>
        </p:spPr>
        <p:txBody>
          <a:bodyPr>
            <a:normAutofit fontScale="77500" lnSpcReduction="20000"/>
          </a:bodyPr>
          <a:lstStyle/>
          <a:p>
            <a:endParaRPr lang="en-US" sz="2800" dirty="0"/>
          </a:p>
          <a:p>
            <a:pPr marL="0" indent="0">
              <a:buNone/>
            </a:pPr>
            <a:r>
              <a:rPr lang="en-US" sz="2800" dirty="0"/>
              <a:t>	</a:t>
            </a:r>
            <a:r>
              <a:rPr lang="en-US" sz="2800" dirty="0">
                <a:solidFill>
                  <a:schemeClr val="accent1">
                    <a:lumMod val="60000"/>
                    <a:lumOff val="40000"/>
                  </a:schemeClr>
                </a:solidFill>
              </a:rPr>
              <a:t>Can you answer these questions?</a:t>
            </a:r>
          </a:p>
          <a:p>
            <a:r>
              <a:rPr lang="en-US" sz="2800" dirty="0"/>
              <a:t>What kind of text is </a:t>
            </a:r>
            <a:r>
              <a:rPr lang="en-US" sz="2800" i="1" dirty="0"/>
              <a:t>Hills Like White Elephants</a:t>
            </a:r>
            <a:r>
              <a:rPr lang="en-US" sz="2800" dirty="0"/>
              <a:t>?</a:t>
            </a:r>
          </a:p>
          <a:p>
            <a:r>
              <a:rPr lang="en-US" sz="2800" dirty="0"/>
              <a:t>Who are the main characters in the story?</a:t>
            </a:r>
          </a:p>
          <a:p>
            <a:r>
              <a:rPr lang="en-US" sz="2800" dirty="0"/>
              <a:t>What is the setting of the story?</a:t>
            </a:r>
          </a:p>
          <a:p>
            <a:r>
              <a:rPr lang="en-US" sz="2800" dirty="0"/>
              <a:t>How much times passes in the story?</a:t>
            </a:r>
          </a:p>
          <a:p>
            <a:r>
              <a:rPr lang="en-US" sz="2800" dirty="0"/>
              <a:t>What happens in the story?</a:t>
            </a:r>
          </a:p>
          <a:p>
            <a:pPr marL="0" indent="0">
              <a:buNone/>
            </a:pPr>
            <a:r>
              <a:rPr lang="en-US" sz="2800" dirty="0"/>
              <a:t>	</a:t>
            </a:r>
            <a:endParaRPr lang="en-US" sz="2400" dirty="0"/>
          </a:p>
          <a:p>
            <a:endParaRPr lang="en-US" sz="2400" dirty="0"/>
          </a:p>
        </p:txBody>
      </p:sp>
      <p:pic>
        <p:nvPicPr>
          <p:cNvPr id="5" name="Picture 4"/>
          <p:cNvPicPr>
            <a:picLocks noChangeAspect="1"/>
          </p:cNvPicPr>
          <p:nvPr/>
        </p:nvPicPr>
        <p:blipFill>
          <a:blip r:embed="rId2"/>
          <a:stretch>
            <a:fillRect/>
          </a:stretch>
        </p:blipFill>
        <p:spPr>
          <a:xfrm>
            <a:off x="7952097" y="2222288"/>
            <a:ext cx="3636125" cy="2727094"/>
          </a:xfrm>
          <a:prstGeom prst="rect">
            <a:avLst/>
          </a:prstGeom>
        </p:spPr>
      </p:pic>
      <p:sp>
        <p:nvSpPr>
          <p:cNvPr id="6" name="TextBox 5"/>
          <p:cNvSpPr txBox="1"/>
          <p:nvPr/>
        </p:nvSpPr>
        <p:spPr>
          <a:xfrm>
            <a:off x="1228299" y="5240012"/>
            <a:ext cx="7219665" cy="1815882"/>
          </a:xfrm>
          <a:prstGeom prst="rect">
            <a:avLst/>
          </a:prstGeom>
          <a:noFill/>
        </p:spPr>
        <p:txBody>
          <a:bodyPr wrap="square" rtlCol="0">
            <a:spAutoFit/>
          </a:bodyPr>
          <a:lstStyle/>
          <a:p>
            <a:r>
              <a:rPr lang="en-US" sz="2800" dirty="0">
                <a:solidFill>
                  <a:schemeClr val="accent1">
                    <a:lumMod val="60000"/>
                    <a:lumOff val="40000"/>
                  </a:schemeClr>
                </a:solidFill>
              </a:rPr>
              <a:t>Do the answers to these questions help you understand what the story is </a:t>
            </a:r>
            <a:r>
              <a:rPr lang="en-US" sz="2800" i="1" dirty="0">
                <a:solidFill>
                  <a:schemeClr val="accent1">
                    <a:lumMod val="60000"/>
                    <a:lumOff val="40000"/>
                  </a:schemeClr>
                </a:solidFill>
              </a:rPr>
              <a:t>really</a:t>
            </a:r>
            <a:r>
              <a:rPr lang="en-US" sz="2800" dirty="0">
                <a:solidFill>
                  <a:schemeClr val="accent1">
                    <a:lumMod val="60000"/>
                    <a:lumOff val="40000"/>
                  </a:schemeClr>
                </a:solidFill>
              </a:rPr>
              <a:t> about?</a:t>
            </a:r>
            <a:endParaRPr lang="en-US" sz="2800" dirty="0"/>
          </a:p>
          <a:p>
            <a:endParaRPr lang="en-US" sz="2800" dirty="0"/>
          </a:p>
        </p:txBody>
      </p:sp>
    </p:spTree>
    <p:extLst>
      <p:ext uri="{BB962C8B-B14F-4D97-AF65-F5344CB8AC3E}">
        <p14:creationId xmlns:p14="http://schemas.microsoft.com/office/powerpoint/2010/main" val="202679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“white elephant”?</a:t>
            </a:r>
          </a:p>
        </p:txBody>
      </p:sp>
      <p:sp>
        <p:nvSpPr>
          <p:cNvPr id="3" name="Content Placeholder 2"/>
          <p:cNvSpPr>
            <a:spLocks noGrp="1"/>
          </p:cNvSpPr>
          <p:nvPr>
            <p:ph idx="1"/>
          </p:nvPr>
        </p:nvSpPr>
        <p:spPr>
          <a:xfrm>
            <a:off x="6959970" y="2611888"/>
            <a:ext cx="4422028" cy="3636511"/>
          </a:xfrm>
        </p:spPr>
        <p:txBody>
          <a:bodyPr>
            <a:normAutofit fontScale="92500"/>
          </a:bodyPr>
          <a:lstStyle/>
          <a:p>
            <a:r>
              <a:rPr lang="en-US" sz="2800" dirty="0"/>
              <a:t>What is the “white elephant” in the story? </a:t>
            </a:r>
          </a:p>
          <a:p>
            <a:r>
              <a:rPr lang="en-US" sz="2800" dirty="0"/>
              <a:t>Re-read lines 55-115</a:t>
            </a:r>
          </a:p>
          <a:p>
            <a:r>
              <a:rPr lang="en-US" sz="2800" dirty="0"/>
              <a:t>What does the </a:t>
            </a:r>
            <a:r>
              <a:rPr lang="en-US" sz="2800" i="1" dirty="0"/>
              <a:t>operation </a:t>
            </a:r>
            <a:r>
              <a:rPr lang="en-US" sz="2800" dirty="0"/>
              <a:t>refer to?</a:t>
            </a:r>
          </a:p>
          <a:p>
            <a:r>
              <a:rPr lang="en-US" sz="2800" dirty="0"/>
              <a:t>What other clues in the text support this?</a:t>
            </a:r>
          </a:p>
        </p:txBody>
      </p:sp>
      <p:pic>
        <p:nvPicPr>
          <p:cNvPr id="6146" name="Picture 2" descr="Image result for white elepha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812" y="2611888"/>
            <a:ext cx="5957208" cy="3723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615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elephant in the room”</a:t>
            </a:r>
          </a:p>
        </p:txBody>
      </p:sp>
      <p:sp>
        <p:nvSpPr>
          <p:cNvPr id="3" name="Content Placeholder 2"/>
          <p:cNvSpPr>
            <a:spLocks noGrp="1"/>
          </p:cNvSpPr>
          <p:nvPr>
            <p:ph idx="1"/>
          </p:nvPr>
        </p:nvSpPr>
        <p:spPr>
          <a:xfrm>
            <a:off x="5609229" y="2347723"/>
            <a:ext cx="5149755" cy="3636511"/>
          </a:xfrm>
        </p:spPr>
        <p:txBody>
          <a:bodyPr>
            <a:normAutofit/>
          </a:bodyPr>
          <a:lstStyle/>
          <a:p>
            <a:r>
              <a:rPr lang="en-US" sz="2400" dirty="0"/>
              <a:t>Another elephant-themed idiom is “an elephant in the room.”</a:t>
            </a:r>
          </a:p>
          <a:p>
            <a:r>
              <a:rPr lang="en-US" sz="2400" dirty="0"/>
              <a:t>Why doesn’t the couple want to talk about the issue directly?</a:t>
            </a:r>
          </a:p>
          <a:p>
            <a:endParaRPr lang="en-US" sz="2400" dirty="0"/>
          </a:p>
        </p:txBody>
      </p:sp>
      <p:pic>
        <p:nvPicPr>
          <p:cNvPr id="10242" name="Picture 2" descr="Image result for elephant in the ro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604" y="2613404"/>
            <a:ext cx="3429000" cy="3105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1599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2060"/>
                </a:solidFill>
              </a:rPr>
              <a:t>Writing Response: </a:t>
            </a:r>
            <a:r>
              <a:rPr lang="en-US" dirty="0"/>
              <a:t>Choose a prompt and respond in one paragraph</a:t>
            </a:r>
          </a:p>
        </p:txBody>
      </p:sp>
      <p:sp>
        <p:nvSpPr>
          <p:cNvPr id="3" name="Content Placeholder 2"/>
          <p:cNvSpPr>
            <a:spLocks noGrp="1"/>
          </p:cNvSpPr>
          <p:nvPr>
            <p:ph idx="1"/>
          </p:nvPr>
        </p:nvSpPr>
        <p:spPr>
          <a:xfrm>
            <a:off x="191068" y="2265529"/>
            <a:ext cx="7715979" cy="4326340"/>
          </a:xfrm>
        </p:spPr>
        <p:txBody>
          <a:bodyPr>
            <a:noAutofit/>
          </a:bodyPr>
          <a:lstStyle/>
          <a:p>
            <a:r>
              <a:rPr lang="en-US" sz="2400" dirty="0"/>
              <a:t>A. Would your attitude to the story change if the genders of the characters were reversed? How would the story be different if Jig wanted the abortion and the man wanted to keep it?</a:t>
            </a:r>
          </a:p>
          <a:p>
            <a:r>
              <a:rPr lang="en-US" sz="2400" dirty="0"/>
              <a:t>B. How does the setting contribute to the overall mood of the text? What is the effect of setting the story in a train station? What could it represent?</a:t>
            </a:r>
          </a:p>
          <a:p>
            <a:r>
              <a:rPr lang="en-US" sz="2400" dirty="0"/>
              <a:t>C. Is the story still relevant today? Does the year it was published add to the controversy or do people feel the same way today?</a:t>
            </a:r>
          </a:p>
        </p:txBody>
      </p:sp>
      <p:pic>
        <p:nvPicPr>
          <p:cNvPr id="11266" name="Picture 2" descr="Image result for elephant writing"/>
          <p:cNvPicPr>
            <a:picLocks noChangeAspect="1" noChangeArrowheads="1"/>
          </p:cNvPicPr>
          <p:nvPr/>
        </p:nvPicPr>
        <p:blipFill rotWithShape="1">
          <a:blip r:embed="rId2">
            <a:extLst>
              <a:ext uri="{28A0092B-C50C-407E-A947-70E740481C1C}">
                <a14:useLocalDpi xmlns:a14="http://schemas.microsoft.com/office/drawing/2010/main" val="0"/>
              </a:ext>
            </a:extLst>
          </a:blip>
          <a:srcRect b="7868"/>
          <a:stretch/>
        </p:blipFill>
        <p:spPr bwMode="auto">
          <a:xfrm>
            <a:off x="8084469" y="2265529"/>
            <a:ext cx="3989109" cy="3920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3879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TM03457503[[fn=Quotable]]</Template>
  <TotalTime>235</TotalTime>
  <Words>382</Words>
  <Application>Microsoft Office PowerPoint</Application>
  <PresentationFormat>Widescreen</PresentationFormat>
  <Paragraphs>53</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Century Gothic</vt:lpstr>
      <vt:lpstr>Wingdings 2</vt:lpstr>
      <vt:lpstr>Quotable</vt:lpstr>
      <vt:lpstr>Hills Like White Elephants</vt:lpstr>
      <vt:lpstr>In this lesson:</vt:lpstr>
      <vt:lpstr>text: the words on the page, the literal meaning of the words</vt:lpstr>
      <vt:lpstr>context: any relevant background information that could provide more meaning or insight to the text </vt:lpstr>
      <vt:lpstr>subtext: the deeper meaning below the surface of the words</vt:lpstr>
      <vt:lpstr>Omission: What is left out</vt:lpstr>
      <vt:lpstr>Dialogue</vt:lpstr>
      <vt:lpstr>Let’s read!</vt:lpstr>
      <vt:lpstr>Post-Reading</vt:lpstr>
      <vt:lpstr>What is the “white elephant”?</vt:lpstr>
      <vt:lpstr>“the elephant in the room”</vt:lpstr>
      <vt:lpstr>Writing Response: Choose a prompt and respond in one paragraph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Hills Like White Elephants</dc:title>
  <dc:creator>Lauren Crowley</dc:creator>
  <cp:lastModifiedBy>Lauren Crowley</cp:lastModifiedBy>
  <cp:revision>28</cp:revision>
  <dcterms:created xsi:type="dcterms:W3CDTF">2016-10-20T12:04:50Z</dcterms:created>
  <dcterms:modified xsi:type="dcterms:W3CDTF">2016-10-20T16:00:43Z</dcterms:modified>
</cp:coreProperties>
</file>