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6" r:id="rId2"/>
    <p:sldId id="257" r:id="rId3"/>
    <p:sldId id="258" r:id="rId4"/>
    <p:sldId id="259" r:id="rId5"/>
    <p:sldId id="260" r:id="rId6"/>
    <p:sldId id="261" r:id="rId7"/>
    <p:sldId id="264" r:id="rId8"/>
    <p:sldId id="265"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09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10/30/2016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6DFF08F-DC6B-4601-B491-B0F83F6DD2DA}"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10/30/2016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10/30/2016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10/30/2016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10/30/2016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404705"/>
            <a:ext cx="9966960" cy="2926080"/>
          </a:xfrm>
        </p:spPr>
        <p:txBody>
          <a:bodyPr/>
          <a:lstStyle/>
          <a:p>
            <a:r>
              <a:rPr lang="en-US" dirty="0"/>
              <a:t>lamb to the slaughter</a:t>
            </a:r>
          </a:p>
        </p:txBody>
      </p:sp>
      <p:sp>
        <p:nvSpPr>
          <p:cNvPr id="3" name="Subtitle 2"/>
          <p:cNvSpPr>
            <a:spLocks noGrp="1"/>
          </p:cNvSpPr>
          <p:nvPr>
            <p:ph type="subTitle" idx="1"/>
          </p:nvPr>
        </p:nvSpPr>
        <p:spPr>
          <a:xfrm>
            <a:off x="1709530" y="3330785"/>
            <a:ext cx="8767860" cy="661423"/>
          </a:xfrm>
        </p:spPr>
        <p:txBody>
          <a:bodyPr/>
          <a:lstStyle/>
          <a:p>
            <a:r>
              <a:rPr lang="en-US" dirty="0"/>
              <a:t>By Roald Dahl</a:t>
            </a:r>
          </a:p>
        </p:txBody>
      </p:sp>
      <p:pic>
        <p:nvPicPr>
          <p:cNvPr id="4" name="Picture 3"/>
          <p:cNvPicPr>
            <a:picLocks noChangeAspect="1"/>
          </p:cNvPicPr>
          <p:nvPr/>
        </p:nvPicPr>
        <p:blipFill>
          <a:blip r:embed="rId2"/>
          <a:stretch>
            <a:fillRect/>
          </a:stretch>
        </p:blipFill>
        <p:spPr>
          <a:xfrm>
            <a:off x="4337235" y="3842082"/>
            <a:ext cx="3512450" cy="2654759"/>
          </a:xfrm>
          <a:prstGeom prst="rect">
            <a:avLst/>
          </a:prstGeom>
        </p:spPr>
      </p:pic>
    </p:spTree>
    <p:extLst>
      <p:ext uri="{BB962C8B-B14F-4D97-AF65-F5344CB8AC3E}">
        <p14:creationId xmlns:p14="http://schemas.microsoft.com/office/powerpoint/2010/main" val="2452384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While reading this story, we will:</a:t>
            </a:r>
          </a:p>
        </p:txBody>
      </p:sp>
      <p:sp>
        <p:nvSpPr>
          <p:cNvPr id="3" name="Content Placeholder 2"/>
          <p:cNvSpPr>
            <a:spLocks noGrp="1"/>
          </p:cNvSpPr>
          <p:nvPr>
            <p:ph idx="1"/>
          </p:nvPr>
        </p:nvSpPr>
        <p:spPr>
          <a:xfrm>
            <a:off x="1021670" y="2071048"/>
            <a:ext cx="5394278" cy="4038600"/>
          </a:xfrm>
        </p:spPr>
        <p:txBody>
          <a:bodyPr>
            <a:normAutofit fontScale="92500"/>
          </a:bodyPr>
          <a:lstStyle/>
          <a:p>
            <a:r>
              <a:rPr lang="en-US" sz="2800" dirty="0"/>
              <a:t>Distinguish between </a:t>
            </a:r>
            <a:r>
              <a:rPr lang="en-US" sz="2800" b="1" dirty="0"/>
              <a:t>character</a:t>
            </a:r>
            <a:r>
              <a:rPr lang="en-US" sz="2800" dirty="0"/>
              <a:t> and </a:t>
            </a:r>
            <a:r>
              <a:rPr lang="en-US" sz="2800" b="1" dirty="0"/>
              <a:t>characterization</a:t>
            </a:r>
          </a:p>
          <a:p>
            <a:r>
              <a:rPr lang="en-US" sz="2800" b="1" dirty="0"/>
              <a:t>Draw inferences</a:t>
            </a:r>
            <a:r>
              <a:rPr lang="en-US" sz="2800" dirty="0"/>
              <a:t> of characterization based on textual description</a:t>
            </a:r>
          </a:p>
          <a:p>
            <a:r>
              <a:rPr lang="en-US" sz="2800" dirty="0"/>
              <a:t>Use clues from texts to </a:t>
            </a:r>
            <a:r>
              <a:rPr lang="en-US" sz="2800" b="1" dirty="0"/>
              <a:t>generate hypotheses</a:t>
            </a:r>
          </a:p>
          <a:p>
            <a:r>
              <a:rPr lang="en-US" sz="2800" dirty="0"/>
              <a:t>Use story as a </a:t>
            </a:r>
            <a:r>
              <a:rPr lang="en-US" sz="2800" b="1" dirty="0"/>
              <a:t>model text </a:t>
            </a:r>
            <a:r>
              <a:rPr lang="en-US" sz="2800" dirty="0"/>
              <a:t>for </a:t>
            </a:r>
            <a:r>
              <a:rPr lang="en-US" sz="2800" b="1" dirty="0"/>
              <a:t>plot twist</a:t>
            </a:r>
          </a:p>
          <a:p>
            <a:r>
              <a:rPr lang="en-US" sz="2800" b="1" dirty="0"/>
              <a:t>Learn new vocabulary!</a:t>
            </a:r>
          </a:p>
        </p:txBody>
      </p:sp>
      <p:pic>
        <p:nvPicPr>
          <p:cNvPr id="4" name="Picture 3"/>
          <p:cNvPicPr>
            <a:picLocks noChangeAspect="1"/>
          </p:cNvPicPr>
          <p:nvPr/>
        </p:nvPicPr>
        <p:blipFill>
          <a:blip r:embed="rId2"/>
          <a:stretch>
            <a:fillRect/>
          </a:stretch>
        </p:blipFill>
        <p:spPr>
          <a:xfrm>
            <a:off x="6415948" y="1965960"/>
            <a:ext cx="5376633" cy="4018473"/>
          </a:xfrm>
          <a:prstGeom prst="rect">
            <a:avLst/>
          </a:prstGeom>
        </p:spPr>
      </p:pic>
    </p:spTree>
    <p:extLst>
      <p:ext uri="{BB962C8B-B14F-4D97-AF65-F5344CB8AC3E}">
        <p14:creationId xmlns:p14="http://schemas.microsoft.com/office/powerpoint/2010/main" val="24793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D509B8"/>
                </a:solidFill>
              </a:rPr>
              <a:t>Pre-Reading</a:t>
            </a:r>
          </a:p>
        </p:txBody>
      </p:sp>
      <p:sp>
        <p:nvSpPr>
          <p:cNvPr id="3" name="Content Placeholder 2"/>
          <p:cNvSpPr>
            <a:spLocks noGrp="1"/>
          </p:cNvSpPr>
          <p:nvPr>
            <p:ph idx="1"/>
          </p:nvPr>
        </p:nvSpPr>
        <p:spPr>
          <a:xfrm>
            <a:off x="1020170" y="2485029"/>
            <a:ext cx="4752833" cy="3183340"/>
          </a:xfrm>
        </p:spPr>
        <p:txBody>
          <a:bodyPr>
            <a:normAutofit/>
          </a:bodyPr>
          <a:lstStyle/>
          <a:p>
            <a:r>
              <a:rPr lang="en-US" sz="2800" dirty="0"/>
              <a:t>In pairs, use the </a:t>
            </a:r>
            <a:r>
              <a:rPr lang="en-US" sz="2800" b="1" dirty="0"/>
              <a:t>Reading for Vocabulary </a:t>
            </a:r>
            <a:r>
              <a:rPr lang="en-US" sz="2800" dirty="0"/>
              <a:t>handout and </a:t>
            </a:r>
            <a:r>
              <a:rPr lang="en-US" sz="2800" b="1" dirty="0"/>
              <a:t>scan</a:t>
            </a:r>
            <a:r>
              <a:rPr lang="en-US" sz="2800" dirty="0"/>
              <a:t> the text for unfamiliar words.</a:t>
            </a:r>
          </a:p>
          <a:p>
            <a:r>
              <a:rPr lang="en-US" sz="2800" dirty="0"/>
              <a:t>Keep this handout with you and we read the story together.</a:t>
            </a:r>
          </a:p>
          <a:p>
            <a:pPr marL="45720" indent="0">
              <a:buNone/>
            </a:pPr>
            <a:endParaRPr lang="en-US" sz="2800" dirty="0"/>
          </a:p>
        </p:txBody>
      </p:sp>
      <p:pic>
        <p:nvPicPr>
          <p:cNvPr id="5" name="Picture 4"/>
          <p:cNvPicPr>
            <a:picLocks noChangeAspect="1"/>
          </p:cNvPicPr>
          <p:nvPr/>
        </p:nvPicPr>
        <p:blipFill>
          <a:blip r:embed="rId2"/>
          <a:stretch>
            <a:fillRect/>
          </a:stretch>
        </p:blipFill>
        <p:spPr>
          <a:xfrm>
            <a:off x="5895833" y="2150570"/>
            <a:ext cx="5779215" cy="3852259"/>
          </a:xfrm>
          <a:prstGeom prst="rect">
            <a:avLst/>
          </a:prstGeom>
        </p:spPr>
      </p:pic>
    </p:spTree>
    <p:extLst>
      <p:ext uri="{BB962C8B-B14F-4D97-AF65-F5344CB8AC3E}">
        <p14:creationId xmlns:p14="http://schemas.microsoft.com/office/powerpoint/2010/main" val="1325241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981433" y="3026291"/>
            <a:ext cx="6978783" cy="3496206"/>
          </a:xfrm>
          <a:prstGeom prst="rect">
            <a:avLst/>
          </a:prstGeom>
        </p:spPr>
      </p:pic>
      <p:sp>
        <p:nvSpPr>
          <p:cNvPr id="2" name="Title 1"/>
          <p:cNvSpPr>
            <a:spLocks noGrp="1"/>
          </p:cNvSpPr>
          <p:nvPr>
            <p:ph type="title"/>
          </p:nvPr>
        </p:nvSpPr>
        <p:spPr>
          <a:xfrm>
            <a:off x="1142999" y="446765"/>
            <a:ext cx="9875520" cy="1356360"/>
          </a:xfrm>
        </p:spPr>
        <p:txBody>
          <a:bodyPr/>
          <a:lstStyle/>
          <a:p>
            <a:r>
              <a:rPr lang="en-US" dirty="0"/>
              <a:t>What is the difference between </a:t>
            </a:r>
            <a:r>
              <a:rPr lang="en-US" b="1" dirty="0"/>
              <a:t>character</a:t>
            </a:r>
            <a:r>
              <a:rPr lang="en-US" dirty="0"/>
              <a:t> and </a:t>
            </a:r>
            <a:r>
              <a:rPr lang="en-US" b="1" dirty="0"/>
              <a:t>characterization</a:t>
            </a:r>
            <a:r>
              <a:rPr lang="en-US" dirty="0"/>
              <a:t>?</a:t>
            </a:r>
          </a:p>
        </p:txBody>
      </p:sp>
      <p:sp>
        <p:nvSpPr>
          <p:cNvPr id="3" name="Content Placeholder 2"/>
          <p:cNvSpPr>
            <a:spLocks noGrp="1"/>
          </p:cNvSpPr>
          <p:nvPr>
            <p:ph idx="1"/>
          </p:nvPr>
        </p:nvSpPr>
        <p:spPr>
          <a:xfrm>
            <a:off x="1142999" y="1871009"/>
            <a:ext cx="4766481" cy="685800"/>
          </a:xfrm>
        </p:spPr>
        <p:txBody>
          <a:bodyPr>
            <a:normAutofit/>
          </a:bodyPr>
          <a:lstStyle/>
          <a:p>
            <a:pPr marL="45720" indent="0">
              <a:buNone/>
            </a:pPr>
            <a:r>
              <a:rPr lang="en-US" sz="4000" b="1" dirty="0"/>
              <a:t>Character:</a:t>
            </a:r>
          </a:p>
        </p:txBody>
      </p:sp>
      <p:sp>
        <p:nvSpPr>
          <p:cNvPr id="4" name="Content Placeholder 2"/>
          <p:cNvSpPr txBox="1">
            <a:spLocks/>
          </p:cNvSpPr>
          <p:nvPr/>
        </p:nvSpPr>
        <p:spPr>
          <a:xfrm>
            <a:off x="1142999" y="3308863"/>
            <a:ext cx="4766481" cy="68580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US" sz="4000" b="1" dirty="0"/>
              <a:t>Characterization:</a:t>
            </a:r>
          </a:p>
        </p:txBody>
      </p:sp>
      <p:sp>
        <p:nvSpPr>
          <p:cNvPr id="6" name="Content Placeholder 2"/>
          <p:cNvSpPr txBox="1">
            <a:spLocks/>
          </p:cNvSpPr>
          <p:nvPr/>
        </p:nvSpPr>
        <p:spPr>
          <a:xfrm>
            <a:off x="2168858" y="2496480"/>
            <a:ext cx="7316336" cy="956403"/>
          </a:xfrm>
          <a:prstGeom prst="rect">
            <a:avLst/>
          </a:prstGeom>
        </p:spPr>
        <p:txBody>
          <a:bodyPr vert="horz" lIns="91440" tIns="45720" rIns="91440" bIns="45720" rtlCol="0">
            <a:normAutofit fontScale="92500" lnSpcReduction="2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US" sz="4000" b="1" dirty="0">
                <a:solidFill>
                  <a:srgbClr val="D509B8"/>
                </a:solidFill>
              </a:rPr>
              <a:t>A human or animal that participates in the action of a story</a:t>
            </a:r>
          </a:p>
        </p:txBody>
      </p:sp>
      <p:sp>
        <p:nvSpPr>
          <p:cNvPr id="7" name="Content Placeholder 2"/>
          <p:cNvSpPr txBox="1">
            <a:spLocks/>
          </p:cNvSpPr>
          <p:nvPr/>
        </p:nvSpPr>
        <p:spPr>
          <a:xfrm>
            <a:off x="939989" y="3964915"/>
            <a:ext cx="4244454" cy="2392489"/>
          </a:xfrm>
          <a:prstGeom prst="rect">
            <a:avLst/>
          </a:prstGeom>
        </p:spPr>
        <p:txBody>
          <a:bodyPr vert="horz" lIns="91440" tIns="45720" rIns="91440" bIns="45720" rtlCol="0">
            <a:normAutofit fontScale="85000" lnSpcReduction="1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US" sz="4000" b="1" dirty="0">
                <a:solidFill>
                  <a:srgbClr val="D509B8"/>
                </a:solidFill>
              </a:rPr>
              <a:t>The way a character is described and developed throughout the story</a:t>
            </a:r>
          </a:p>
        </p:txBody>
      </p:sp>
    </p:spTree>
    <p:extLst>
      <p:ext uri="{BB962C8B-B14F-4D97-AF65-F5344CB8AC3E}">
        <p14:creationId xmlns:p14="http://schemas.microsoft.com/office/powerpoint/2010/main" val="363399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already know about the author?</a:t>
            </a:r>
          </a:p>
        </p:txBody>
      </p:sp>
      <p:pic>
        <p:nvPicPr>
          <p:cNvPr id="1026" name="Picture 2" descr="Image result for roald dah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5576" y="2417288"/>
            <a:ext cx="6083996" cy="342395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7507633" y="2577151"/>
            <a:ext cx="3510887" cy="288195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dirty="0">
                <a:solidFill>
                  <a:srgbClr val="D509B8"/>
                </a:solidFill>
              </a:rPr>
              <a:t>Based on this, what do you anticipate in the story you’re about to read?</a:t>
            </a:r>
          </a:p>
        </p:txBody>
      </p:sp>
    </p:spTree>
    <p:extLst>
      <p:ext uri="{BB962C8B-B14F-4D97-AF65-F5344CB8AC3E}">
        <p14:creationId xmlns:p14="http://schemas.microsoft.com/office/powerpoint/2010/main" val="133494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509B8"/>
                </a:solidFill>
              </a:rPr>
              <a:t>Read up to line 38</a:t>
            </a:r>
          </a:p>
        </p:txBody>
      </p:sp>
      <p:sp>
        <p:nvSpPr>
          <p:cNvPr id="3" name="Content Placeholder 2"/>
          <p:cNvSpPr>
            <a:spLocks noGrp="1"/>
          </p:cNvSpPr>
          <p:nvPr>
            <p:ph idx="1"/>
          </p:nvPr>
        </p:nvSpPr>
        <p:spPr>
          <a:xfrm>
            <a:off x="608691" y="1965960"/>
            <a:ext cx="6172198" cy="1295855"/>
          </a:xfrm>
        </p:spPr>
        <p:txBody>
          <a:bodyPr>
            <a:normAutofit/>
          </a:bodyPr>
          <a:lstStyle/>
          <a:p>
            <a:r>
              <a:rPr lang="en-US" sz="3200" dirty="0"/>
              <a:t>What can you infer about Mary Maloney from this description?</a:t>
            </a:r>
          </a:p>
        </p:txBody>
      </p:sp>
      <p:pic>
        <p:nvPicPr>
          <p:cNvPr id="2050" name="Picture 2" descr="Image result for housew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2119" y="1287780"/>
            <a:ext cx="4660710" cy="466071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549892" y="3133981"/>
            <a:ext cx="6172198" cy="1295855"/>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US" sz="3200" dirty="0"/>
              <a:t>There is a wide agreement that good authors </a:t>
            </a:r>
            <a:r>
              <a:rPr lang="en-US" sz="3200" b="1" i="1" dirty="0"/>
              <a:t>show and not tell</a:t>
            </a:r>
            <a:r>
              <a:rPr lang="en-US" sz="3200" dirty="0"/>
              <a:t>.</a:t>
            </a:r>
          </a:p>
        </p:txBody>
      </p:sp>
      <p:sp>
        <p:nvSpPr>
          <p:cNvPr id="6" name="Content Placeholder 2"/>
          <p:cNvSpPr txBox="1">
            <a:spLocks/>
          </p:cNvSpPr>
          <p:nvPr/>
        </p:nvSpPr>
        <p:spPr>
          <a:xfrm>
            <a:off x="549892" y="4429836"/>
            <a:ext cx="6172198" cy="1295855"/>
          </a:xfrm>
          <a:prstGeom prst="rect">
            <a:avLst/>
          </a:prstGeom>
        </p:spPr>
        <p:txBody>
          <a:bodyPr vert="horz" lIns="91440" tIns="45720" rIns="91440" bIns="45720" rtlCol="0">
            <a:normAutofit lnSpcReduction="1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US" sz="3200" dirty="0"/>
              <a:t>Identify a sentence from line 1-38 and explain how the description is </a:t>
            </a:r>
            <a:r>
              <a:rPr lang="en-US" sz="3200" b="1" i="1" dirty="0"/>
              <a:t>showing</a:t>
            </a:r>
            <a:r>
              <a:rPr lang="en-US" sz="3200" dirty="0"/>
              <a:t> and not </a:t>
            </a:r>
            <a:r>
              <a:rPr lang="en-US" sz="3200" b="1" i="1" dirty="0"/>
              <a:t>telling.</a:t>
            </a:r>
            <a:endParaRPr lang="en-US" sz="3200" dirty="0"/>
          </a:p>
        </p:txBody>
      </p:sp>
    </p:spTree>
    <p:extLst>
      <p:ext uri="{BB962C8B-B14F-4D97-AF65-F5344CB8AC3E}">
        <p14:creationId xmlns:p14="http://schemas.microsoft.com/office/powerpoint/2010/main" val="218463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509B8"/>
                </a:solidFill>
              </a:rPr>
              <a:t>What about Patrick?</a:t>
            </a:r>
          </a:p>
        </p:txBody>
      </p:sp>
      <p:sp>
        <p:nvSpPr>
          <p:cNvPr id="3" name="Content Placeholder 2"/>
          <p:cNvSpPr>
            <a:spLocks noGrp="1"/>
          </p:cNvSpPr>
          <p:nvPr>
            <p:ph idx="1"/>
          </p:nvPr>
        </p:nvSpPr>
        <p:spPr>
          <a:xfrm>
            <a:off x="6179024" y="1965960"/>
            <a:ext cx="4630003" cy="4038600"/>
          </a:xfrm>
        </p:spPr>
        <p:txBody>
          <a:bodyPr>
            <a:noAutofit/>
          </a:bodyPr>
          <a:lstStyle/>
          <a:p>
            <a:r>
              <a:rPr lang="en-US" sz="3200" dirty="0"/>
              <a:t>What is the characterization of Patrick? Provide textual evidence.</a:t>
            </a:r>
          </a:p>
          <a:p>
            <a:r>
              <a:rPr lang="en-US" sz="3200" dirty="0"/>
              <a:t>How does Dahl convey to the reader, in only a few lines, that Patrick is acting differently than most evenings?</a:t>
            </a:r>
          </a:p>
        </p:txBody>
      </p:sp>
      <p:pic>
        <p:nvPicPr>
          <p:cNvPr id="6" name="Picture 5"/>
          <p:cNvPicPr>
            <a:picLocks noChangeAspect="1"/>
          </p:cNvPicPr>
          <p:nvPr/>
        </p:nvPicPr>
        <p:blipFill>
          <a:blip r:embed="rId2"/>
          <a:stretch>
            <a:fillRect/>
          </a:stretch>
        </p:blipFill>
        <p:spPr>
          <a:xfrm>
            <a:off x="1754092" y="1786928"/>
            <a:ext cx="3377466" cy="4217632"/>
          </a:xfrm>
          <a:prstGeom prst="rect">
            <a:avLst/>
          </a:prstGeom>
        </p:spPr>
      </p:pic>
    </p:spTree>
    <p:extLst>
      <p:ext uri="{BB962C8B-B14F-4D97-AF65-F5344CB8AC3E}">
        <p14:creationId xmlns:p14="http://schemas.microsoft.com/office/powerpoint/2010/main" val="858953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mage result for whiskey 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1103" y="771780"/>
            <a:ext cx="4578825" cy="30525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US" dirty="0">
                <a:solidFill>
                  <a:srgbClr val="D509B8"/>
                </a:solidFill>
              </a:rPr>
              <a:t>Show and not tell</a:t>
            </a:r>
          </a:p>
        </p:txBody>
      </p:sp>
      <p:sp>
        <p:nvSpPr>
          <p:cNvPr id="3" name="Content Placeholder 2"/>
          <p:cNvSpPr>
            <a:spLocks noGrp="1"/>
          </p:cNvSpPr>
          <p:nvPr>
            <p:ph idx="1"/>
          </p:nvPr>
        </p:nvSpPr>
        <p:spPr>
          <a:xfrm>
            <a:off x="829102" y="1760561"/>
            <a:ext cx="5066731" cy="4390030"/>
          </a:xfrm>
        </p:spPr>
        <p:txBody>
          <a:bodyPr>
            <a:normAutofit/>
          </a:bodyPr>
          <a:lstStyle/>
          <a:p>
            <a:pPr marL="45720" indent="0">
              <a:buNone/>
            </a:pPr>
            <a:r>
              <a:rPr lang="en-US" sz="2400" dirty="0"/>
              <a:t>“He lifted his glass and drained it in one swallow although there was still half of it, at least half of it left. She wasn't really watching him, but she knew what he had done because she heard the ice cubes falling back against the bottom of the empty glass when he lowered his arm. He paused a moment, leaning forward in the chair, then he got up and went slowly over to fetch himself another.”</a:t>
            </a:r>
          </a:p>
        </p:txBody>
      </p:sp>
      <p:sp>
        <p:nvSpPr>
          <p:cNvPr id="7" name="Content Placeholder 2"/>
          <p:cNvSpPr txBox="1">
            <a:spLocks/>
          </p:cNvSpPr>
          <p:nvPr/>
        </p:nvSpPr>
        <p:spPr>
          <a:xfrm>
            <a:off x="8052180" y="1965960"/>
            <a:ext cx="3484955" cy="439003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r>
              <a:rPr lang="en-US" sz="3200" dirty="0">
                <a:solidFill>
                  <a:srgbClr val="D509B8"/>
                </a:solidFill>
              </a:rPr>
              <a:t>What does Dahl show and not tell?</a:t>
            </a:r>
          </a:p>
          <a:p>
            <a:r>
              <a:rPr lang="en-US" sz="3200" dirty="0">
                <a:solidFill>
                  <a:srgbClr val="D509B8"/>
                </a:solidFill>
              </a:rPr>
              <a:t>How does he do it?</a:t>
            </a:r>
          </a:p>
        </p:txBody>
      </p:sp>
    </p:spTree>
    <p:extLst>
      <p:ext uri="{BB962C8B-B14F-4D97-AF65-F5344CB8AC3E}">
        <p14:creationId xmlns:p14="http://schemas.microsoft.com/office/powerpoint/2010/main" val="99848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509B8"/>
                </a:solidFill>
              </a:rPr>
              <a:t>Continue reading until line 135</a:t>
            </a:r>
          </a:p>
        </p:txBody>
      </p:sp>
      <p:sp>
        <p:nvSpPr>
          <p:cNvPr id="3" name="Content Placeholder 2"/>
          <p:cNvSpPr>
            <a:spLocks noGrp="1"/>
          </p:cNvSpPr>
          <p:nvPr>
            <p:ph idx="1"/>
          </p:nvPr>
        </p:nvSpPr>
        <p:spPr>
          <a:xfrm>
            <a:off x="542498" y="2125639"/>
            <a:ext cx="6117609" cy="2719316"/>
          </a:xfrm>
        </p:spPr>
        <p:txBody>
          <a:bodyPr>
            <a:noAutofit/>
          </a:bodyPr>
          <a:lstStyle/>
          <a:p>
            <a:r>
              <a:rPr lang="en-US" sz="3600" dirty="0"/>
              <a:t>What would you do in Mary’s position?</a:t>
            </a:r>
          </a:p>
          <a:p>
            <a:r>
              <a:rPr lang="en-US" sz="3600" dirty="0"/>
              <a:t>What kind of plan would you make?</a:t>
            </a:r>
          </a:p>
        </p:txBody>
      </p:sp>
      <p:pic>
        <p:nvPicPr>
          <p:cNvPr id="3074" name="Picture 2" descr="Image result for housewif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4032" y="1774208"/>
            <a:ext cx="3282002" cy="4633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52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509B8"/>
                </a:solidFill>
              </a:rPr>
              <a:t>Finish reading the story</a:t>
            </a:r>
          </a:p>
        </p:txBody>
      </p:sp>
      <p:sp>
        <p:nvSpPr>
          <p:cNvPr id="3" name="Content Placeholder 2"/>
          <p:cNvSpPr>
            <a:spLocks noGrp="1"/>
          </p:cNvSpPr>
          <p:nvPr>
            <p:ph idx="1"/>
          </p:nvPr>
        </p:nvSpPr>
        <p:spPr>
          <a:xfrm>
            <a:off x="817742" y="1720528"/>
            <a:ext cx="6172200" cy="4038600"/>
          </a:xfrm>
        </p:spPr>
        <p:txBody>
          <a:bodyPr>
            <a:normAutofit lnSpcReduction="10000"/>
          </a:bodyPr>
          <a:lstStyle/>
          <a:p>
            <a:r>
              <a:rPr lang="en-US" sz="2400" dirty="0"/>
              <a:t>Plot twist!</a:t>
            </a:r>
          </a:p>
          <a:p>
            <a:r>
              <a:rPr lang="en-US" sz="2400" dirty="0"/>
              <a:t>What happens to the murder weapon?  How does Dahl assure his readers understand the irony of this event? Cite the evidence from the story that foreshadows this event. </a:t>
            </a:r>
          </a:p>
          <a:p>
            <a:r>
              <a:rPr lang="en-US" sz="2400" dirty="0"/>
              <a:t>Notice how the lighting changes during the course of the text. Cite evidence to show how the lighting has changed.   How does this change in imagery reflect the changing character of Mary?  Cite textual evidence to support your opinion.</a:t>
            </a:r>
          </a:p>
        </p:txBody>
      </p:sp>
      <p:pic>
        <p:nvPicPr>
          <p:cNvPr id="7" name="Picture 6"/>
          <p:cNvPicPr>
            <a:picLocks noChangeAspect="1"/>
          </p:cNvPicPr>
          <p:nvPr/>
        </p:nvPicPr>
        <p:blipFill>
          <a:blip r:embed="rId2"/>
          <a:stretch>
            <a:fillRect/>
          </a:stretch>
        </p:blipFill>
        <p:spPr>
          <a:xfrm>
            <a:off x="7486352" y="1656269"/>
            <a:ext cx="3857426" cy="3857426"/>
          </a:xfrm>
          <a:prstGeom prst="rect">
            <a:avLst/>
          </a:prstGeom>
        </p:spPr>
      </p:pic>
    </p:spTree>
    <p:extLst>
      <p:ext uri="{BB962C8B-B14F-4D97-AF65-F5344CB8AC3E}">
        <p14:creationId xmlns:p14="http://schemas.microsoft.com/office/powerpoint/2010/main" val="261773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TM03457444[[fn=Basis]]</Template>
  <TotalTime>1175</TotalTime>
  <Words>427</Words>
  <Application>Microsoft Office PowerPoint</Application>
  <PresentationFormat>Widescreen</PresentationFormat>
  <Paragraphs>36</Paragraphs>
  <Slides>10</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Corbel</vt:lpstr>
      <vt:lpstr>Basis</vt:lpstr>
      <vt:lpstr>lamb to the slaughter</vt:lpstr>
      <vt:lpstr>While reading this story, we will:</vt:lpstr>
      <vt:lpstr>Pre-Reading</vt:lpstr>
      <vt:lpstr>What is the difference between character and characterization?</vt:lpstr>
      <vt:lpstr>What do you already know about the author?</vt:lpstr>
      <vt:lpstr>Read up to line 38</vt:lpstr>
      <vt:lpstr>What about Patrick?</vt:lpstr>
      <vt:lpstr>Show and not tell</vt:lpstr>
      <vt:lpstr>Continue reading until line 135</vt:lpstr>
      <vt:lpstr>Finish reading the story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lamb to slaughter</dc:title>
  <dc:creator>Lauren Crowley</dc:creator>
  <cp:lastModifiedBy>Lauren Crowley</cp:lastModifiedBy>
  <cp:revision>15</cp:revision>
  <dcterms:created xsi:type="dcterms:W3CDTF">2016-10-23T12:59:24Z</dcterms:created>
  <dcterms:modified xsi:type="dcterms:W3CDTF">2016-10-30T13:53:12Z</dcterms:modified>
</cp:coreProperties>
</file>