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4134D-63E4-4C00-B65B-5A7CDD49AC29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B0E70-5DF2-4045-BEE4-D5B051FB8E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6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487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8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0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12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7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71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0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2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8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2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6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BF7BC-2107-437F-97AA-1C68264FB208}" type="datetimeFigureOut">
              <a:rPr lang="en-US" smtClean="0"/>
              <a:t>12/29/2016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6330B-1289-40C4-8D1A-CA74352C7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176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11500" dirty="0">
                <a:latin typeface="Blackadder ITC" panose="04020505051007020D02" pitchFamily="82" charset="0"/>
              </a:rPr>
              <a:t>Gothic Horror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48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15132"/>
            <a:ext cx="10353762" cy="970450"/>
          </a:xfrm>
        </p:spPr>
        <p:txBody>
          <a:bodyPr/>
          <a:lstStyle/>
          <a:p>
            <a:r>
              <a:rPr lang="en-US" dirty="0"/>
              <a:t>With a partner: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453480"/>
            <a:ext cx="10353762" cy="4058751"/>
          </a:xfrm>
        </p:spPr>
        <p:txBody>
          <a:bodyPr>
            <a:normAutofit/>
          </a:bodyPr>
          <a:lstStyle/>
          <a:p>
            <a:r>
              <a:rPr lang="en-US" sz="3200" dirty="0"/>
              <a:t>List all the literary genres you have heard of in the form of a mind map:</a:t>
            </a:r>
          </a:p>
        </p:txBody>
      </p:sp>
      <p:pic>
        <p:nvPicPr>
          <p:cNvPr id="1026" name="Picture 2" descr="Image result for gen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665" y="2050576"/>
            <a:ext cx="5518245" cy="413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2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Blackadder ITC" panose="04020505051007020D02" pitchFamily="82" charset="0"/>
              </a:rPr>
              <a:t>What can you guess about this genre?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839" y="1580050"/>
            <a:ext cx="7858246" cy="4913740"/>
          </a:xfrm>
        </p:spPr>
        <p:txBody>
          <a:bodyPr>
            <a:normAutofit/>
          </a:bodyPr>
          <a:lstStyle/>
          <a:p>
            <a:r>
              <a:rPr lang="en-US" sz="3200" dirty="0"/>
              <a:t>spooky</a:t>
            </a:r>
          </a:p>
          <a:p>
            <a:r>
              <a:rPr lang="en-US" sz="3200" dirty="0"/>
              <a:t> the term ‘Gothic’ refers to the time period (middle 1700’s to early 1900’s)</a:t>
            </a:r>
          </a:p>
          <a:p>
            <a:r>
              <a:rPr lang="en-US" sz="3200" dirty="0"/>
              <a:t> often elements of fantasy or science fiction</a:t>
            </a:r>
          </a:p>
          <a:p>
            <a:r>
              <a:rPr lang="en-US" sz="3200" dirty="0"/>
              <a:t>Settings are usually spooky and dark</a:t>
            </a:r>
          </a:p>
          <a:p>
            <a:r>
              <a:rPr lang="en-US" sz="3200" dirty="0"/>
              <a:t>Characters often include monsters</a:t>
            </a:r>
          </a:p>
          <a:p>
            <a:r>
              <a:rPr lang="en-US" sz="3200" dirty="0"/>
              <a:t>Combines love, death and horror</a:t>
            </a:r>
          </a:p>
          <a:p>
            <a:endParaRPr lang="en-US" sz="3200" dirty="0"/>
          </a:p>
        </p:txBody>
      </p:sp>
      <p:pic>
        <p:nvPicPr>
          <p:cNvPr id="2050" name="Picture 2" descr="Image result for gothic horr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085" y="1759572"/>
            <a:ext cx="3637259" cy="484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92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>
                <a:latin typeface="Blackadder ITC" panose="04020505051007020D02" pitchFamily="82" charset="0"/>
              </a:rPr>
              <a:t>What famous Gothic novels have you heard of?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Dracula</a:t>
            </a:r>
          </a:p>
          <a:p>
            <a:r>
              <a:rPr lang="en-US" sz="3600" dirty="0"/>
              <a:t>Frankenstein</a:t>
            </a:r>
          </a:p>
          <a:p>
            <a:r>
              <a:rPr lang="en-US" sz="3600" dirty="0"/>
              <a:t>Dr. Jekyll and Mr. Hyde</a:t>
            </a:r>
          </a:p>
          <a:p>
            <a:r>
              <a:rPr lang="en-US" sz="3600" dirty="0"/>
              <a:t>The Phantom of the Oprah</a:t>
            </a:r>
          </a:p>
          <a:p>
            <a:r>
              <a:rPr lang="en-US" sz="3600" dirty="0"/>
              <a:t>Wuthering Heights</a:t>
            </a:r>
          </a:p>
          <a:p>
            <a:endParaRPr lang="en-US" sz="3600" dirty="0"/>
          </a:p>
        </p:txBody>
      </p:sp>
      <p:pic>
        <p:nvPicPr>
          <p:cNvPr id="5122" name="Picture 2" descr="Image result for frankenst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708" y="4014061"/>
            <a:ext cx="1999849" cy="237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dracu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575" y="1556802"/>
            <a:ext cx="3678265" cy="206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60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454" y="609600"/>
            <a:ext cx="11484244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Use a thesaurus to generate words for this Gothic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softsupplier.com/wp-content/uploads/2010/07/haunted-hou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661" y="1408730"/>
            <a:ext cx="5036949" cy="521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96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11809708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Use a thesaurus to generate words for this Gothic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gothic horr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0025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gothic horr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302" y="1580050"/>
            <a:ext cx="6863166" cy="514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795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048" y="200575"/>
            <a:ext cx="11391255" cy="970450"/>
          </a:xfrm>
        </p:spPr>
        <p:txBody>
          <a:bodyPr>
            <a:normAutofit fontScale="90000"/>
          </a:bodyPr>
          <a:lstStyle/>
          <a:p>
            <a:r>
              <a:rPr lang="en-US" dirty="0"/>
              <a:t>Use a thesaurus to generate words for this Gothic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Image result for spooky wo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79" y="1171025"/>
            <a:ext cx="5396316" cy="539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486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latin typeface="Blackadder ITC" panose="04020505051007020D02" pitchFamily="82" charset="0"/>
              </a:rPr>
              <a:t>Writing Gothic Horror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Gothic horror writing relies more on spooky suspense than it does on gore, blood and violence. </a:t>
            </a:r>
          </a:p>
        </p:txBody>
      </p:sp>
      <p:pic>
        <p:nvPicPr>
          <p:cNvPr id="6148" name="Picture 4" descr="Image result for gothic horr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35" y="2895598"/>
            <a:ext cx="4688238" cy="360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29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86" y="90574"/>
            <a:ext cx="10353762" cy="970450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Blackadder ITC" panose="04020505051007020D02" pitchFamily="82" charset="0"/>
              </a:rPr>
              <a:t>Stand – Up Sit –Down Review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8975"/>
            <a:ext cx="10353762" cy="751444"/>
          </a:xfrm>
        </p:spPr>
        <p:txBody>
          <a:bodyPr>
            <a:normAutofit/>
          </a:bodyPr>
          <a:lstStyle/>
          <a:p>
            <a:r>
              <a:rPr lang="en-US" sz="3200" dirty="0"/>
              <a:t>1. Name one famous Gothic Novel.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638781"/>
            <a:ext cx="10353762" cy="108954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2. What other genre could Frankenstein also be considered?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2651043"/>
            <a:ext cx="7738886" cy="108954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3. Name a common Gothic Horror setting.</a:t>
            </a:r>
          </a:p>
        </p:txBody>
      </p:sp>
      <p:pic>
        <p:nvPicPr>
          <p:cNvPr id="6" name="Picture 4" descr="Image result for gothic horror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720" y="3741759"/>
            <a:ext cx="3570486" cy="274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-96140" y="3740588"/>
            <a:ext cx="7738886" cy="108954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4. Gothic Horror involves death and this other common literary theme.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4830133"/>
            <a:ext cx="7738886" cy="108954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5. What centuries was Gothic Horror most popular?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5768455"/>
            <a:ext cx="7738886" cy="108954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6. Name one distinction between Gothic Horror and modern horror films.</a:t>
            </a:r>
          </a:p>
        </p:txBody>
      </p:sp>
    </p:spTree>
    <p:extLst>
      <p:ext uri="{BB962C8B-B14F-4D97-AF65-F5344CB8AC3E}">
        <p14:creationId xmlns:p14="http://schemas.microsoft.com/office/powerpoint/2010/main" val="47999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80425"/>
            <a:ext cx="10353762" cy="970450"/>
          </a:xfrm>
        </p:spPr>
        <p:txBody>
          <a:bodyPr>
            <a:noAutofit/>
          </a:bodyPr>
          <a:lstStyle/>
          <a:p>
            <a:r>
              <a:rPr lang="en-US" sz="6000" dirty="0">
                <a:latin typeface="Blackadder ITC" panose="04020505051007020D02" pitchFamily="82" charset="0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150875"/>
            <a:ext cx="10353762" cy="4058751"/>
          </a:xfrm>
        </p:spPr>
        <p:txBody>
          <a:bodyPr>
            <a:normAutofit/>
          </a:bodyPr>
          <a:lstStyle/>
          <a:p>
            <a:r>
              <a:rPr lang="en-US" sz="3600" dirty="0"/>
              <a:t> To understand the elements and purpose of descriptive writing</a:t>
            </a:r>
          </a:p>
          <a:p>
            <a:r>
              <a:rPr lang="en-US" sz="3600" dirty="0"/>
              <a:t> To understand how writers create tone</a:t>
            </a:r>
          </a:p>
          <a:p>
            <a:r>
              <a:rPr lang="en-US" sz="3600" dirty="0"/>
              <a:t> To generate examples of imagery in our own writing</a:t>
            </a:r>
          </a:p>
        </p:txBody>
      </p:sp>
      <p:pic>
        <p:nvPicPr>
          <p:cNvPr id="9218" name="Picture 2" descr="Image result for spooky rea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336" y="3861910"/>
            <a:ext cx="3707467" cy="269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90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3" y="1518880"/>
            <a:ext cx="10353762" cy="669557"/>
          </a:xfrm>
        </p:spPr>
        <p:txBody>
          <a:bodyPr>
            <a:normAutofit/>
          </a:bodyPr>
          <a:lstStyle/>
          <a:p>
            <a:r>
              <a:rPr lang="en-US" sz="3200" dirty="0"/>
              <a:t>Which sentence is more descriptive?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52548" y="2188437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A. The moon shone over the graveyard.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52548" y="2959381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B. The pale moon cast an ominous luster over the graves of long-forgotten souls.</a:t>
            </a:r>
          </a:p>
        </p:txBody>
      </p:sp>
      <p:pic>
        <p:nvPicPr>
          <p:cNvPr id="7170" name="Picture 2" descr="Image result for gravey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676" y="3694631"/>
            <a:ext cx="5445172" cy="306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</p:spTree>
    <p:extLst>
      <p:ext uri="{BB962C8B-B14F-4D97-AF65-F5344CB8AC3E}">
        <p14:creationId xmlns:p14="http://schemas.microsoft.com/office/powerpoint/2010/main" val="185343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4876" y="1759146"/>
            <a:ext cx="10534401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The goal of descriptive writing is to paint a picture with words.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  <p:pic>
        <p:nvPicPr>
          <p:cNvPr id="10242" name="Picture 2" descr="Image result for gothic horr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429" y="2668970"/>
            <a:ext cx="537210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754572" y="3154894"/>
            <a:ext cx="4922897" cy="23178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600" dirty="0"/>
              <a:t>Effective descriptive writers </a:t>
            </a:r>
            <a:r>
              <a:rPr lang="en-US" sz="3600" dirty="0">
                <a:solidFill>
                  <a:srgbClr val="EE4059"/>
                </a:solidFill>
              </a:rPr>
              <a:t>show</a:t>
            </a:r>
            <a:r>
              <a:rPr lang="en-US" sz="3600" dirty="0"/>
              <a:t> and not </a:t>
            </a:r>
            <a:r>
              <a:rPr lang="en-US" sz="3600" b="1" dirty="0">
                <a:solidFill>
                  <a:srgbClr val="A63647"/>
                </a:solidFill>
              </a:rPr>
              <a:t>tell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325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3" y="1518880"/>
            <a:ext cx="10353762" cy="669557"/>
          </a:xfrm>
        </p:spPr>
        <p:txBody>
          <a:bodyPr>
            <a:normAutofit/>
          </a:bodyPr>
          <a:lstStyle/>
          <a:p>
            <a:r>
              <a:rPr lang="en-US" sz="3200" dirty="0"/>
              <a:t>Which sentence is more descriptive?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52548" y="2188437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A. The woman screamed in horror.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52548" y="2959381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B. A blood-curdling shriek echoed throughout the desolate chamber.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  <p:pic>
        <p:nvPicPr>
          <p:cNvPr id="11266" name="Picture 2" descr="Image result for girl shri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727" y="3527551"/>
            <a:ext cx="5613779" cy="31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62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3" y="1518880"/>
            <a:ext cx="10353762" cy="669557"/>
          </a:xfrm>
        </p:spPr>
        <p:txBody>
          <a:bodyPr>
            <a:normAutofit/>
          </a:bodyPr>
          <a:lstStyle/>
          <a:p>
            <a:r>
              <a:rPr lang="en-US" sz="3200" dirty="0"/>
              <a:t>Which sentence is more descriptive?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52548" y="2188437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A. She tasted blood in her mouth.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52548" y="2959381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B. The metallic tang of crimson gore oozed out of her gaping mouth.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  <p:pic>
        <p:nvPicPr>
          <p:cNvPr id="12290" name="Picture 2" descr="Image result for vampire mou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210" y="3527551"/>
            <a:ext cx="809625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54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3" y="1518880"/>
            <a:ext cx="10353762" cy="669557"/>
          </a:xfrm>
        </p:spPr>
        <p:txBody>
          <a:bodyPr>
            <a:normAutofit/>
          </a:bodyPr>
          <a:lstStyle/>
          <a:p>
            <a:r>
              <a:rPr lang="en-US" sz="3200" dirty="0"/>
              <a:t>Which sentence is more descriptive?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52548" y="2188437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A. The putrid stench of rotting corpse engulfed the tomb.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52548" y="2959381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B. It smelled bad.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  <p:pic>
        <p:nvPicPr>
          <p:cNvPr id="14338" name="Picture 2" descr="Image result for underground t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02" y="2857994"/>
            <a:ext cx="5227092" cy="378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6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latin typeface="Blackadder ITC" panose="04020505051007020D02" pitchFamily="82" charset="0"/>
              </a:rPr>
              <a:t>Descriptive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023" y="1518880"/>
            <a:ext cx="10353762" cy="669557"/>
          </a:xfrm>
        </p:spPr>
        <p:txBody>
          <a:bodyPr>
            <a:normAutofit/>
          </a:bodyPr>
          <a:lstStyle/>
          <a:p>
            <a:r>
              <a:rPr lang="en-US" sz="3200" dirty="0"/>
              <a:t>Which sentence is more descriptive?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1228" y="2534099"/>
            <a:ext cx="6808563" cy="130092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A. She was sure the slight bristles on her neck were only breaths of wind.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1228" y="4063685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B. She felt the wind against her skin.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the elements and purpose of descriptive writing</a:t>
            </a:r>
          </a:p>
        </p:txBody>
      </p:sp>
      <p:pic>
        <p:nvPicPr>
          <p:cNvPr id="16386" name="Picture 2" descr="Image result for creepy scarec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122" y="1575023"/>
            <a:ext cx="3810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55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293" y="542315"/>
            <a:ext cx="11491414" cy="970450"/>
          </a:xfrm>
        </p:spPr>
        <p:txBody>
          <a:bodyPr>
            <a:noAutofit/>
          </a:bodyPr>
          <a:lstStyle/>
          <a:p>
            <a:r>
              <a:rPr lang="en-US" sz="5800" dirty="0">
                <a:latin typeface="Blackadder ITC" panose="04020505051007020D02" pitchFamily="82" charset="0"/>
              </a:rPr>
              <a:t>What kind of tone do all these sentences create?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442" y="1512765"/>
            <a:ext cx="5217823" cy="669557"/>
          </a:xfrm>
        </p:spPr>
        <p:txBody>
          <a:bodyPr>
            <a:normAutofit/>
          </a:bodyPr>
          <a:lstStyle/>
          <a:p>
            <a:r>
              <a:rPr lang="en-US" sz="3200" b="1" dirty="0"/>
              <a:t>How</a:t>
            </a:r>
            <a:r>
              <a:rPr lang="en-US" sz="3200" dirty="0"/>
              <a:t> is the tone created?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how writers create tone</a:t>
            </a:r>
          </a:p>
        </p:txBody>
      </p:sp>
      <p:pic>
        <p:nvPicPr>
          <p:cNvPr id="15362" name="Picture 2" descr="Image result for spooky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07" y="3152772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824419" y="2232298"/>
            <a:ext cx="5217823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Descriptive adjectives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715238" y="3152772"/>
            <a:ext cx="5217823" cy="334356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Specific, relevant nouns and verbs</a:t>
            </a:r>
          </a:p>
          <a:p>
            <a:pPr lvl="1"/>
            <a:r>
              <a:rPr lang="en-US" sz="3000" dirty="0"/>
              <a:t>ooze</a:t>
            </a:r>
          </a:p>
          <a:p>
            <a:pPr lvl="1"/>
            <a:r>
              <a:rPr lang="en-US" sz="3000" dirty="0"/>
              <a:t>gore</a:t>
            </a:r>
          </a:p>
          <a:p>
            <a:pPr lvl="1"/>
            <a:r>
              <a:rPr lang="en-US" sz="3000" dirty="0"/>
              <a:t>shriek</a:t>
            </a:r>
          </a:p>
          <a:p>
            <a:pPr lvl="1"/>
            <a:r>
              <a:rPr lang="en-US" sz="3000" dirty="0"/>
              <a:t>echo</a:t>
            </a:r>
          </a:p>
          <a:p>
            <a:pPr lvl="1"/>
            <a:endParaRPr lang="en-US" sz="3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453284" y="2204302"/>
            <a:ext cx="5217823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putrid vs bad</a:t>
            </a:r>
          </a:p>
        </p:txBody>
      </p:sp>
    </p:spTree>
    <p:extLst>
      <p:ext uri="{BB962C8B-B14F-4D97-AF65-F5344CB8AC3E}">
        <p14:creationId xmlns:p14="http://schemas.microsoft.com/office/powerpoint/2010/main" val="27112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lackadder ITC" panose="04020505051007020D02" pitchFamily="82" charset="0"/>
              </a:rPr>
              <a:t>Sight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5990" y="1480184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The pale moon cast an ominous luster over the graves of long-forgotten souls.</a:t>
            </a:r>
          </a:p>
          <a:p>
            <a:pPr marL="3690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Image result for gravey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371" y="4282551"/>
            <a:ext cx="4571421" cy="257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L.O. Generating our own examples of imagery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5820" y="2273597"/>
            <a:ext cx="10353762" cy="207127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200000"/>
              </a:lnSpc>
              <a:buNone/>
            </a:pPr>
            <a:r>
              <a:rPr lang="en-US" sz="3200" dirty="0">
                <a:solidFill>
                  <a:srgbClr val="FF0000"/>
                </a:solidFill>
              </a:rPr>
              <a:t>The ________ ________ ________ an _________ _______ over the ________ of ________ _________.</a:t>
            </a:r>
          </a:p>
          <a:p>
            <a:pPr marL="3690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546266" y="3029023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2605" y="2980086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2130" y="3026253"/>
            <a:ext cx="1674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synonym for showed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71290" y="3080089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349" y="3045161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02930" y="3957355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4859" y="3941987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3728" y="3924546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17420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lackadder ITC" panose="04020505051007020D02" pitchFamily="82" charset="0"/>
              </a:rPr>
              <a:t>Sound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50023" y="2354191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A blood-curdling shriek echoed throughout the desolate chamber.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L.O. Generating our own examples of imagery</a:t>
            </a:r>
          </a:p>
        </p:txBody>
      </p:sp>
      <p:pic>
        <p:nvPicPr>
          <p:cNvPr id="11266" name="Picture 2" descr="Image result for girl shri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002" y="4572000"/>
            <a:ext cx="3805507" cy="214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50023" y="3394001"/>
            <a:ext cx="10353762" cy="205145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200000"/>
              </a:lnSpc>
              <a:buNone/>
            </a:pPr>
            <a:r>
              <a:rPr lang="en-US" sz="3200" dirty="0">
                <a:solidFill>
                  <a:srgbClr val="FF0000"/>
                </a:solidFill>
              </a:rPr>
              <a:t>A __________ _________ __________ throughout the ____________ __________.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75965" y="4171890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5845" y="4219674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6096" y="4248227"/>
            <a:ext cx="13079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PT verb conveying noise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4781" y="5216951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5718" y="5216951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236740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lackadder ITC" panose="04020505051007020D02" pitchFamily="82" charset="0"/>
              </a:rPr>
              <a:t>Taste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01286" y="1368312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The metallic tang of crimson gore oozed out of her gaping mouth.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L.O. Understand the elements of descriptive writing</a:t>
            </a:r>
          </a:p>
        </p:txBody>
      </p:sp>
      <p:pic>
        <p:nvPicPr>
          <p:cNvPr id="12290" name="Picture 2" descr="Image result for vampire mou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27" y="4393741"/>
            <a:ext cx="6649588" cy="246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05752" y="2342040"/>
            <a:ext cx="10353762" cy="182882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200000"/>
              </a:lnSpc>
              <a:buNone/>
            </a:pPr>
            <a:r>
              <a:rPr lang="en-US" sz="3200" dirty="0">
                <a:solidFill>
                  <a:srgbClr val="FF0000"/>
                </a:solidFill>
              </a:rPr>
              <a:t>The ________ _________ of _________ ________ _____ out of ________ ________ __________.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9618" y="3056399"/>
            <a:ext cx="1555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  for </a:t>
            </a:r>
            <a:r>
              <a:rPr lang="en-US" sz="2000" b="1" dirty="0" err="1">
                <a:solidFill>
                  <a:srgbClr val="FF0000"/>
                </a:solidFill>
              </a:rPr>
              <a:t>flavour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953" y="3056399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16221" y="3045935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9550" y="3010191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3236" y="3882195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pronoun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09081" y="3927884"/>
            <a:ext cx="1453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83457" y="3865816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3150" y="3044138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 PT verb </a:t>
            </a:r>
          </a:p>
        </p:txBody>
      </p:sp>
    </p:spTree>
    <p:extLst>
      <p:ext uri="{BB962C8B-B14F-4D97-AF65-F5344CB8AC3E}">
        <p14:creationId xmlns:p14="http://schemas.microsoft.com/office/powerpoint/2010/main" val="19271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lackadder ITC" panose="04020505051007020D02" pitchFamily="82" charset="0"/>
              </a:rPr>
              <a:t>Smell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5819" y="1518880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The putrid stench of rotting corpse engulfed the tomb.</a:t>
            </a:r>
          </a:p>
          <a:p>
            <a:pPr marL="3690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L.O. Understand the elements of descriptive writing</a:t>
            </a:r>
          </a:p>
        </p:txBody>
      </p:sp>
      <p:pic>
        <p:nvPicPr>
          <p:cNvPr id="14338" name="Picture 2" descr="Image result for underground t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922" y="3158887"/>
            <a:ext cx="4848925" cy="350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615819" y="2154551"/>
            <a:ext cx="11121256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The ________ ________ of ______ ______ _______the_______.</a:t>
            </a:r>
          </a:p>
          <a:p>
            <a:pPr marL="3690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83140" y="2630099"/>
            <a:ext cx="1555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  for smell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383" y="2576212"/>
            <a:ext cx="15558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synonym  for smell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27606" y="2637057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0410" y="2576212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22284" y="2591388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3174" y="2667495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 PT verb </a:t>
            </a:r>
          </a:p>
        </p:txBody>
      </p:sp>
    </p:spTree>
    <p:extLst>
      <p:ext uri="{BB962C8B-B14F-4D97-AF65-F5344CB8AC3E}">
        <p14:creationId xmlns:p14="http://schemas.microsoft.com/office/powerpoint/2010/main" val="97357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86" y="548430"/>
            <a:ext cx="10353762" cy="970450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Blackadder ITC" panose="04020505051007020D02" pitchFamily="82" charset="0"/>
              </a:rPr>
              <a:t>Touch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38398" y="1697978"/>
            <a:ext cx="6808563" cy="130092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She was sure the slight bristles on her neck were only breaths of wind.</a:t>
            </a:r>
          </a:p>
          <a:p>
            <a:pPr marL="36900" indent="0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L.O. Understand the elements of descriptive writing</a:t>
            </a:r>
          </a:p>
        </p:txBody>
      </p:sp>
      <p:pic>
        <p:nvPicPr>
          <p:cNvPr id="16386" name="Picture 2" descr="Image result for creepy scarecr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122" y="1575023"/>
            <a:ext cx="3810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38398" y="3026623"/>
            <a:ext cx="6808563" cy="325134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lnSpc>
                <a:spcPct val="210000"/>
              </a:lnSpc>
              <a:buNone/>
            </a:pPr>
            <a:r>
              <a:rPr lang="en-US" sz="3200" dirty="0">
                <a:solidFill>
                  <a:srgbClr val="FF0000"/>
                </a:solidFill>
              </a:rPr>
              <a:t>_______ was sure the _____ ______ on ______ _______ were only _______ of ________.</a:t>
            </a:r>
          </a:p>
          <a:p>
            <a:pPr marL="36900" indent="0">
              <a:lnSpc>
                <a:spcPct val="210000"/>
              </a:lnSpc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212" y="3815457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9723" y="3815457"/>
            <a:ext cx="1214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adjective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6955" y="3815457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8215" y="4846658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4379" y="4846658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1286" y="5877859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1359" y="5835547"/>
            <a:ext cx="1132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321388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293" y="542315"/>
            <a:ext cx="11491414" cy="970450"/>
          </a:xfrm>
        </p:spPr>
        <p:txBody>
          <a:bodyPr>
            <a:noAutofit/>
          </a:bodyPr>
          <a:lstStyle/>
          <a:p>
            <a:r>
              <a:rPr lang="en-US" sz="5800" dirty="0">
                <a:latin typeface="Blackadder ITC" panose="04020505051007020D02" pitchFamily="82" charset="0"/>
              </a:rPr>
              <a:t>What do all these sentences have in common?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how writers create tone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33934" y="1512765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1. The pale moon cast an ominous luster over the graves of long-forgotten souls.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33934" y="2780622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2. A blood-curdling shriek echoed throughout the desolate chamber.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33934" y="3879800"/>
            <a:ext cx="10353762" cy="106826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3. The metallic tang of crimson gore oozed out of her gaping mouth.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33934" y="5161091"/>
            <a:ext cx="10353762" cy="66955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4. The putrid stench of rotting corpse engulfed the tomb.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17175" y="5830648"/>
            <a:ext cx="11157650" cy="130092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en-US" sz="3200" dirty="0"/>
              <a:t>5. She was sure the slight bristles on her neck were only breaths of wind.</a:t>
            </a:r>
          </a:p>
          <a:p>
            <a:pPr marL="36900" indent="0">
              <a:buNone/>
            </a:pP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87857" y="1814589"/>
            <a:ext cx="2060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________________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35187" y="3057007"/>
            <a:ext cx="262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_____________________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76399" y="4149108"/>
            <a:ext cx="262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_____________________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76398" y="5488254"/>
            <a:ext cx="262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_____________________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8669" y="6157811"/>
            <a:ext cx="4708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18712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5" grpId="0"/>
      <p:bldP spid="17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>
                <a:latin typeface="Blackadder ITC" panose="04020505051007020D02" pitchFamily="82" charset="0"/>
              </a:rPr>
              <a:t>Imagery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885" y="1965277"/>
            <a:ext cx="7111089" cy="4058751"/>
          </a:xfrm>
        </p:spPr>
        <p:txBody>
          <a:bodyPr>
            <a:normAutofit/>
          </a:bodyPr>
          <a:lstStyle/>
          <a:p>
            <a:r>
              <a:rPr lang="en-US" sz="4800" u="sng" dirty="0"/>
              <a:t>Imagery</a:t>
            </a:r>
            <a:r>
              <a:rPr lang="en-US" sz="3200" dirty="0"/>
              <a:t>: Literary device that engages the 5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L.O. Understand how writers create tone</a:t>
            </a:r>
          </a:p>
        </p:txBody>
      </p:sp>
      <p:pic>
        <p:nvPicPr>
          <p:cNvPr id="18436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320" y="1697488"/>
            <a:ext cx="3644237" cy="48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99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>
                <a:latin typeface="Blackadder ITC" panose="04020505051007020D02" pitchFamily="82" charset="0"/>
              </a:rPr>
              <a:t>Imagery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545" y="1580050"/>
            <a:ext cx="7111089" cy="1487607"/>
          </a:xfrm>
        </p:spPr>
        <p:txBody>
          <a:bodyPr>
            <a:normAutofit/>
          </a:bodyPr>
          <a:lstStyle/>
          <a:p>
            <a:r>
              <a:rPr lang="en-US" sz="4800" u="sng" dirty="0"/>
              <a:t>Imagery</a:t>
            </a:r>
            <a:r>
              <a:rPr lang="en-US" sz="3200" dirty="0"/>
              <a:t>: Literary device that engages the 5 senses</a:t>
            </a:r>
          </a:p>
        </p:txBody>
      </p:sp>
      <p:pic>
        <p:nvPicPr>
          <p:cNvPr id="4" name="Picture 2" descr="Image result for spooky craf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295" y="1965277"/>
            <a:ext cx="4273670" cy="427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08376" y="4038107"/>
            <a:ext cx="7111089" cy="148760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/>
              <a:t>Under each flap of your foldable, write one sentence using imagery for each of the five sentences.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971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901</Words>
  <Application>Microsoft Office PowerPoint</Application>
  <PresentationFormat>Widescreen</PresentationFormat>
  <Paragraphs>143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Blackadder ITC</vt:lpstr>
      <vt:lpstr>Calibri</vt:lpstr>
      <vt:lpstr>Calibri Light</vt:lpstr>
      <vt:lpstr>Wingdings 2</vt:lpstr>
      <vt:lpstr>Office Theme</vt:lpstr>
      <vt:lpstr>Gothic Horror</vt:lpstr>
      <vt:lpstr>With a partner:</vt:lpstr>
      <vt:lpstr>What can you guess about this genre?</vt:lpstr>
      <vt:lpstr>What famous Gothic novels have you heard of?</vt:lpstr>
      <vt:lpstr>Use a thesaurus to generate words for this Gothic setting</vt:lpstr>
      <vt:lpstr>Use a thesaurus to generate words for this Gothic setting</vt:lpstr>
      <vt:lpstr>Use a thesaurus to generate words for this Gothic setting</vt:lpstr>
      <vt:lpstr>Writing Gothic Horror</vt:lpstr>
      <vt:lpstr>Stand – Up Sit –Down Review</vt:lpstr>
      <vt:lpstr>Learning Objectives</vt:lpstr>
      <vt:lpstr>Descriptive Writing</vt:lpstr>
      <vt:lpstr>Descriptive Writing</vt:lpstr>
      <vt:lpstr>Descriptive Writing</vt:lpstr>
      <vt:lpstr>Descriptive Writing</vt:lpstr>
      <vt:lpstr>Descriptive Writing</vt:lpstr>
      <vt:lpstr>Descriptive Writing</vt:lpstr>
      <vt:lpstr>What kind of tone do all these sentences create?</vt:lpstr>
      <vt:lpstr>Sight</vt:lpstr>
      <vt:lpstr>Sound</vt:lpstr>
      <vt:lpstr>Taste</vt:lpstr>
      <vt:lpstr>Smell</vt:lpstr>
      <vt:lpstr>Touch</vt:lpstr>
      <vt:lpstr>What do all these sentences have in common?</vt:lpstr>
      <vt:lpstr>Imagery</vt:lpstr>
      <vt:lpstr>Imagery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Gothic Horror</dc:title>
  <dc:creator>Lauren Crowley</dc:creator>
  <cp:lastModifiedBy>Lauren Crowley</cp:lastModifiedBy>
  <cp:revision>1</cp:revision>
  <dcterms:created xsi:type="dcterms:W3CDTF">2016-12-29T12:23:28Z</dcterms:created>
  <dcterms:modified xsi:type="dcterms:W3CDTF">2016-12-29T12:28:11Z</dcterms:modified>
</cp:coreProperties>
</file>