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7" r:id="rId14"/>
    <p:sldId id="270" r:id="rId15"/>
    <p:sldId id="278" r:id="rId16"/>
    <p:sldId id="272" r:id="rId17"/>
    <p:sldId id="275" r:id="rId18"/>
    <p:sldId id="276" r:id="rId19"/>
    <p:sldId id="271" r:id="rId20"/>
    <p:sldId id="269" r:id="rId21"/>
    <p:sldId id="280" r:id="rId22"/>
    <p:sldId id="268" r:id="rId23"/>
    <p:sldId id="273" r:id="rId24"/>
    <p:sldId id="279" r:id="rId25"/>
    <p:sldId id="28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943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7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113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2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74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5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49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593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2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31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654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4806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3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74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38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44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36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0EA3D16-3A33-4CA0-A201-1CF6862EBDA0}" type="datetimeFigureOut">
              <a:rPr lang="en-US" smtClean="0"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1C1D327-1C4E-4149-A8C5-FB1B02ADE4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614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Sniper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Liam O’Flaherty</a:t>
            </a:r>
          </a:p>
        </p:txBody>
      </p:sp>
    </p:spTree>
    <p:extLst>
      <p:ext uri="{BB962C8B-B14F-4D97-AF65-F5344CB8AC3E}">
        <p14:creationId xmlns:p14="http://schemas.microsoft.com/office/powerpoint/2010/main" val="3387821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vocabul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995" y="1982943"/>
            <a:ext cx="5357669" cy="355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492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037" y="248992"/>
            <a:ext cx="10353762" cy="970450"/>
          </a:xfrm>
        </p:spPr>
        <p:txBody>
          <a:bodyPr/>
          <a:lstStyle/>
          <a:p>
            <a:r>
              <a:rPr lang="en-US" dirty="0"/>
              <a:t>1. sniper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5919" y="1249880"/>
            <a:ext cx="9118847" cy="2412384"/>
          </a:xfrm>
        </p:spPr>
        <p:txBody>
          <a:bodyPr>
            <a:normAutofit/>
          </a:bodyPr>
          <a:lstStyle/>
          <a:p>
            <a:r>
              <a:rPr lang="en-US" sz="2800" dirty="0"/>
              <a:t>noun</a:t>
            </a:r>
          </a:p>
          <a:p>
            <a:r>
              <a:rPr lang="en-US" sz="2800" dirty="0"/>
              <a:t>person who hides and shoots a target from a distance</a:t>
            </a:r>
          </a:p>
          <a:p>
            <a:endParaRPr lang="en-US" sz="2800" dirty="0"/>
          </a:p>
        </p:txBody>
      </p:sp>
      <p:pic>
        <p:nvPicPr>
          <p:cNvPr id="1026" name="Picture 2" descr="Image result for sni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840" y="2456072"/>
            <a:ext cx="6584077" cy="424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93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spasmodically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adverb</a:t>
            </a:r>
          </a:p>
          <a:p>
            <a:r>
              <a:rPr lang="en-US" sz="2800" dirty="0"/>
              <a:t>moving about quickly and involuntarily</a:t>
            </a:r>
          </a:p>
        </p:txBody>
      </p:sp>
      <p:pic>
        <p:nvPicPr>
          <p:cNvPr id="2050" name="Picture 2" descr="Image result for spasmod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437" y="2927663"/>
            <a:ext cx="6620478" cy="352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23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fanatic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noun or adjective</a:t>
            </a:r>
          </a:p>
          <a:p>
            <a:r>
              <a:rPr lang="en-US" sz="2800" dirty="0"/>
              <a:t>someone who is too enthusiastic or excited about something</a:t>
            </a:r>
          </a:p>
        </p:txBody>
      </p:sp>
      <p:pic>
        <p:nvPicPr>
          <p:cNvPr id="3074" name="Picture 2" descr="Image result for fanat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220" y="2956562"/>
            <a:ext cx="5852911" cy="336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96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313386"/>
            <a:ext cx="10353762" cy="970450"/>
          </a:xfrm>
        </p:spPr>
        <p:txBody>
          <a:bodyPr/>
          <a:lstStyle/>
          <a:p>
            <a:r>
              <a:rPr lang="en-US" dirty="0"/>
              <a:t>4. peer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075626"/>
            <a:ext cx="10353762" cy="4058751"/>
          </a:xfrm>
        </p:spPr>
        <p:txBody>
          <a:bodyPr>
            <a:normAutofit/>
          </a:bodyPr>
          <a:lstStyle/>
          <a:p>
            <a:r>
              <a:rPr lang="en-US" sz="2800" dirty="0"/>
              <a:t>verb</a:t>
            </a:r>
          </a:p>
          <a:p>
            <a:r>
              <a:rPr lang="en-US" sz="2800" dirty="0"/>
              <a:t>look out for something, sometimes secretly</a:t>
            </a:r>
          </a:p>
        </p:txBody>
      </p:sp>
      <p:pic>
        <p:nvPicPr>
          <p:cNvPr id="4098" name="Picture 2" descr="Image result for peer ou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469" y="2492786"/>
            <a:ext cx="5290712" cy="408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57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sensation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246" y="1580050"/>
            <a:ext cx="10818859" cy="4058751"/>
          </a:xfrm>
        </p:spPr>
        <p:txBody>
          <a:bodyPr>
            <a:normAutofit/>
          </a:bodyPr>
          <a:lstStyle/>
          <a:p>
            <a:r>
              <a:rPr lang="en-US" sz="2800" dirty="0"/>
              <a:t>noun</a:t>
            </a:r>
          </a:p>
          <a:p>
            <a:r>
              <a:rPr lang="en-US" sz="2800" dirty="0"/>
              <a:t>a physical feeling, or an emotion strong enough to be felt physically</a:t>
            </a:r>
          </a:p>
        </p:txBody>
      </p:sp>
      <p:pic>
        <p:nvPicPr>
          <p:cNvPr id="5122" name="Picture 2" descr="Image result for sensation feel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579" y="2853677"/>
            <a:ext cx="5439512" cy="361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37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parapet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noun</a:t>
            </a:r>
          </a:p>
          <a:p>
            <a:r>
              <a:rPr lang="en-US" sz="2800" dirty="0"/>
              <a:t>wall on the roof of a building</a:t>
            </a:r>
          </a:p>
        </p:txBody>
      </p:sp>
      <p:pic>
        <p:nvPicPr>
          <p:cNvPr id="6146" name="Picture 2" descr="Image result for parap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168" y="3472198"/>
            <a:ext cx="3387412" cy="2525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parap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501" y="3565837"/>
            <a:ext cx="2832414" cy="269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39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 turret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761" y="1580050"/>
            <a:ext cx="4430938" cy="4058751"/>
          </a:xfrm>
        </p:spPr>
        <p:txBody>
          <a:bodyPr>
            <a:normAutofit/>
          </a:bodyPr>
          <a:lstStyle/>
          <a:p>
            <a:r>
              <a:rPr lang="en-US" sz="2800" dirty="0"/>
              <a:t>noun</a:t>
            </a:r>
          </a:p>
          <a:p>
            <a:r>
              <a:rPr lang="en-US" sz="2800" dirty="0"/>
              <a:t>tower on the top of a building</a:t>
            </a:r>
          </a:p>
        </p:txBody>
      </p:sp>
      <p:pic>
        <p:nvPicPr>
          <p:cNvPr id="7170" name="Picture 2" descr="Image result for parap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557" y="1722548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87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 agony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noun</a:t>
            </a:r>
          </a:p>
          <a:p>
            <a:r>
              <a:rPr lang="en-US" sz="2800" dirty="0"/>
              <a:t>terrible physical pain</a:t>
            </a:r>
          </a:p>
        </p:txBody>
      </p:sp>
      <p:pic>
        <p:nvPicPr>
          <p:cNvPr id="8194" name="Picture 2" descr="Image result for agony pa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444" y="2019299"/>
            <a:ext cx="5905500" cy="392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04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 remorse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noun</a:t>
            </a:r>
          </a:p>
          <a:p>
            <a:r>
              <a:rPr lang="en-US" sz="2800" dirty="0"/>
              <a:t>feeling of regret or guilt</a:t>
            </a:r>
          </a:p>
        </p:txBody>
      </p:sp>
      <p:pic>
        <p:nvPicPr>
          <p:cNvPr id="9218" name="Picture 2" descr="Image result for feeling remor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739" y="3038475"/>
            <a:ext cx="6253230" cy="301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78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corpse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noun</a:t>
            </a:r>
          </a:p>
          <a:p>
            <a:r>
              <a:rPr lang="en-US" sz="3200" dirty="0"/>
              <a:t>dead body</a:t>
            </a:r>
          </a:p>
        </p:txBody>
      </p:sp>
      <p:pic>
        <p:nvPicPr>
          <p:cNvPr id="10242" name="Picture 2" descr="Image result for corp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002" y="1732449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23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Focus: Participles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2450"/>
            <a:ext cx="10353762" cy="997872"/>
          </a:xfrm>
        </p:spPr>
        <p:txBody>
          <a:bodyPr>
            <a:normAutofit/>
          </a:bodyPr>
          <a:lstStyle/>
          <a:p>
            <a:r>
              <a:rPr lang="en-US" sz="3600" dirty="0"/>
              <a:t>In the language section of your notebook: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1671" y="3069706"/>
            <a:ext cx="6440042" cy="262275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Participle:</a:t>
            </a:r>
          </a:p>
          <a:p>
            <a:pPr lvl="1"/>
            <a:r>
              <a:rPr lang="en-US" sz="3400" dirty="0"/>
              <a:t>Form of a verb that can be used as an adjective or a noun</a:t>
            </a:r>
            <a:br>
              <a:rPr lang="en-US" sz="3400" dirty="0"/>
            </a:br>
            <a:endParaRPr lang="en-US" sz="3400" dirty="0"/>
          </a:p>
          <a:p>
            <a:pPr lvl="1"/>
            <a:endParaRPr lang="en-US" sz="3400" dirty="0"/>
          </a:p>
        </p:txBody>
      </p:sp>
      <p:pic>
        <p:nvPicPr>
          <p:cNvPr id="1026" name="Picture 2" descr="Image result for partici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898" y="3069706"/>
            <a:ext cx="4136659" cy="310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61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 Participle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671" y="1758207"/>
            <a:ext cx="5718825" cy="4058751"/>
          </a:xfrm>
        </p:spPr>
        <p:txBody>
          <a:bodyPr>
            <a:normAutofit/>
          </a:bodyPr>
          <a:lstStyle/>
          <a:p>
            <a:r>
              <a:rPr lang="en-US" sz="3600" dirty="0"/>
              <a:t>-</a:t>
            </a:r>
            <a:r>
              <a:rPr lang="en-US" sz="3600" dirty="0" err="1"/>
              <a:t>ing</a:t>
            </a:r>
            <a:r>
              <a:rPr lang="en-US" sz="3600" dirty="0"/>
              <a:t> form of a verb</a:t>
            </a:r>
          </a:p>
          <a:p>
            <a:endParaRPr lang="en-US" sz="3600" dirty="0"/>
          </a:p>
          <a:p>
            <a:r>
              <a:rPr lang="en-US" sz="3600" dirty="0"/>
              <a:t>Participles can be used as verbs in verb phrases</a:t>
            </a:r>
          </a:p>
          <a:p>
            <a:r>
              <a:rPr lang="en-US" sz="3600" dirty="0"/>
              <a:t>Can be used to describe</a:t>
            </a:r>
          </a:p>
        </p:txBody>
      </p:sp>
      <p:pic>
        <p:nvPicPr>
          <p:cNvPr id="2050" name="Picture 2" descr="Image result for present partici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820" y="2418128"/>
            <a:ext cx="5116135" cy="273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732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Try to write sentences using participles: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002905"/>
            <a:ext cx="10353762" cy="4058751"/>
          </a:xfrm>
        </p:spPr>
        <p:txBody>
          <a:bodyPr>
            <a:normAutofit/>
          </a:bodyPr>
          <a:lstStyle/>
          <a:p>
            <a:r>
              <a:rPr lang="en-US" sz="4000" dirty="0"/>
              <a:t>Used as a verb phrase:</a:t>
            </a:r>
          </a:p>
          <a:p>
            <a:pPr lvl="1"/>
            <a:r>
              <a:rPr lang="en-US" sz="3800" dirty="0"/>
              <a:t>Tracy is killing a duck.</a:t>
            </a:r>
          </a:p>
          <a:p>
            <a:r>
              <a:rPr lang="en-US" sz="4000" dirty="0"/>
              <a:t>Used as an adjective:</a:t>
            </a:r>
          </a:p>
          <a:p>
            <a:pPr lvl="1"/>
            <a:r>
              <a:rPr lang="en-US" sz="3600" dirty="0"/>
              <a:t>She flashed a glistening set of braces.</a:t>
            </a:r>
          </a:p>
        </p:txBody>
      </p:sp>
    </p:spTree>
    <p:extLst>
      <p:ext uri="{BB962C8B-B14F-4D97-AF65-F5344CB8AC3E}">
        <p14:creationId xmlns:p14="http://schemas.microsoft.com/office/powerpoint/2010/main" val="2542970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 and Past Participles</a:t>
            </a:r>
          </a:p>
        </p:txBody>
      </p:sp>
      <p:pic>
        <p:nvPicPr>
          <p:cNvPr id="3074" name="Picture 2" descr="Image result for present participl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44" y="2053935"/>
            <a:ext cx="5412316" cy="405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99669" y="1743524"/>
            <a:ext cx="46106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penguins </a:t>
            </a:r>
            <a:r>
              <a:rPr lang="en-US" sz="3200" dirty="0">
                <a:solidFill>
                  <a:srgbClr val="FF0000"/>
                </a:solidFill>
              </a:rPr>
              <a:t>waddle</a:t>
            </a:r>
            <a:r>
              <a:rPr lang="en-US" sz="3200" dirty="0"/>
              <a:t> down the ice, the penguins formed a 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32056" y="3543237"/>
            <a:ext cx="46106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Relaxing</a:t>
            </a:r>
            <a:r>
              <a:rPr lang="en-US" sz="3200" dirty="0"/>
              <a:t> in the pool, her feet dangling over her floating raft, Jessica bathed in the sun.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56921" y="5605340"/>
            <a:ext cx="46106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Shocked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FF0000"/>
                </a:solidFill>
              </a:rPr>
              <a:t>flabbergasted</a:t>
            </a:r>
            <a:r>
              <a:rPr lang="en-US" sz="2000" dirty="0"/>
              <a:t> by the insult, Angela punched the dirty old man right in the face.</a:t>
            </a:r>
          </a:p>
        </p:txBody>
      </p:sp>
    </p:spTree>
    <p:extLst>
      <p:ext uri="{BB962C8B-B14F-4D97-AF65-F5344CB8AC3E}">
        <p14:creationId xmlns:p14="http://schemas.microsoft.com/office/powerpoint/2010/main" val="2274325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mentor sentences?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3201" y="1745601"/>
            <a:ext cx="4498998" cy="2478670"/>
          </a:xfrm>
        </p:spPr>
        <p:txBody>
          <a:bodyPr>
            <a:normAutofit/>
          </a:bodyPr>
          <a:lstStyle/>
          <a:p>
            <a:r>
              <a:rPr lang="en-US" sz="2800" dirty="0"/>
              <a:t>Model sentences are accurate, interesting, and creative examples of effective language.</a:t>
            </a:r>
          </a:p>
        </p:txBody>
      </p:sp>
      <p:pic>
        <p:nvPicPr>
          <p:cNvPr id="5122" name="Picture 2" descr="Image result for model sent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1" y="1506828"/>
            <a:ext cx="6070243" cy="455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7351716" y="4692717"/>
            <a:ext cx="4498998" cy="7292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2800" dirty="0"/>
              <a:t>How do they work?</a:t>
            </a:r>
          </a:p>
        </p:txBody>
      </p:sp>
    </p:spTree>
    <p:extLst>
      <p:ext uri="{BB962C8B-B14F-4D97-AF65-F5344CB8AC3E}">
        <p14:creationId xmlns:p14="http://schemas.microsoft.com/office/powerpoint/2010/main" val="69141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 Sentences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103311" y="1530440"/>
            <a:ext cx="8946541" cy="839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3200" dirty="0"/>
              <a:t>It had been raining for seven years.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102329" y="2369712"/>
            <a:ext cx="10231079" cy="2176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sz="3200" dirty="0"/>
              <a:t>________ had been ____________ for ____________ ____________.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5781" y="3447434"/>
            <a:ext cx="2060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helping verbs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0180" y="2235350"/>
            <a:ext cx="2060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preposition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8512935" y="2692520"/>
            <a:ext cx="1056068" cy="193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618963" y="3273311"/>
            <a:ext cx="0" cy="1741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674255" y="3291046"/>
            <a:ext cx="1390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subject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47008" y="3326355"/>
            <a:ext cx="1390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present participle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74050" y="3346877"/>
            <a:ext cx="1390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adjective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70469" y="4311060"/>
            <a:ext cx="1390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noun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399" y="4680392"/>
            <a:ext cx="57811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take a good example of a sentence and use it as a model to write our own.</a:t>
            </a:r>
          </a:p>
          <a:p>
            <a:endParaRPr lang="en-US" sz="2400" dirty="0"/>
          </a:p>
          <a:p>
            <a:r>
              <a:rPr lang="en-US" sz="2400" dirty="0"/>
              <a:t>We take out the fun, interesting words and replace them with our own.</a:t>
            </a:r>
          </a:p>
        </p:txBody>
      </p:sp>
    </p:spTree>
    <p:extLst>
      <p:ext uri="{BB962C8B-B14F-4D97-AF65-F5344CB8AC3E}">
        <p14:creationId xmlns:p14="http://schemas.microsoft.com/office/powerpoint/2010/main" val="413062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3" grpId="0"/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 Sentences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effectLst/>
              </a:rPr>
              <a:t>He was eating a sandwich hungrily.</a:t>
            </a:r>
          </a:p>
          <a:p>
            <a:endParaRPr lang="en-US" sz="2400" dirty="0">
              <a:effectLst/>
            </a:endParaRPr>
          </a:p>
          <a:p>
            <a:r>
              <a:rPr lang="en-US" sz="2400" dirty="0">
                <a:effectLst/>
              </a:rPr>
              <a:t>Try your own:</a:t>
            </a:r>
          </a:p>
          <a:p>
            <a:endParaRPr lang="en-US" sz="2400" dirty="0">
              <a:effectLst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effectLst/>
              </a:rPr>
              <a:t>_______________ was _________________ a ____________________     </a:t>
            </a:r>
          </a:p>
          <a:p>
            <a:pPr marL="36900" indent="0">
              <a:lnSpc>
                <a:spcPct val="150000"/>
              </a:lnSpc>
              <a:buNone/>
            </a:pPr>
            <a:r>
              <a:rPr lang="en-US" sz="2400" dirty="0">
                <a:effectLst/>
              </a:rPr>
              <a:t>    _________________.</a:t>
            </a:r>
          </a:p>
          <a:p>
            <a:pPr marL="36900" indent="0">
              <a:buNone/>
            </a:pP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8293994" y="4322539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89861" y="4277296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subject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36394" y="4322539"/>
            <a:ext cx="2163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 participle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9836" y="5087577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adverb</a:t>
            </a:r>
          </a:p>
        </p:txBody>
      </p:sp>
    </p:spTree>
    <p:extLst>
      <p:ext uri="{BB962C8B-B14F-4D97-AF65-F5344CB8AC3E}">
        <p14:creationId xmlns:p14="http://schemas.microsoft.com/office/powerpoint/2010/main" val="175708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 Sentences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616836"/>
          </a:xfrm>
        </p:spPr>
        <p:txBody>
          <a:bodyPr>
            <a:normAutofit/>
          </a:bodyPr>
          <a:lstStyle/>
          <a:p>
            <a:r>
              <a:rPr lang="en-US" sz="2400" dirty="0">
                <a:effectLst/>
              </a:rPr>
              <a:t>On a rooftop near O'Connell Bridge, a Republican sniper lay watching.</a:t>
            </a:r>
          </a:p>
          <a:p>
            <a:endParaRPr lang="en-US" sz="2400" dirty="0">
              <a:effectLst/>
            </a:endParaRPr>
          </a:p>
          <a:p>
            <a:r>
              <a:rPr lang="en-US" sz="2400" dirty="0">
                <a:effectLst/>
              </a:rPr>
              <a:t>Try your own:</a:t>
            </a:r>
          </a:p>
          <a:p>
            <a:endParaRPr lang="en-US" sz="2400" dirty="0">
              <a:effectLst/>
            </a:endParaRPr>
          </a:p>
          <a:p>
            <a:r>
              <a:rPr lang="en-US" sz="2400" dirty="0">
                <a:effectLst/>
              </a:rPr>
              <a:t>On a __________________ near  ________________, a _________________  </a:t>
            </a:r>
          </a:p>
          <a:p>
            <a:pPr marL="36900" indent="0">
              <a:buNone/>
            </a:pPr>
            <a:endParaRPr lang="en-US" sz="2400" dirty="0">
              <a:effectLst/>
            </a:endParaRPr>
          </a:p>
          <a:p>
            <a:pPr marL="36900" indent="0">
              <a:buNone/>
            </a:pPr>
            <a:r>
              <a:rPr lang="en-US" sz="2400" dirty="0">
                <a:effectLst/>
              </a:rPr>
              <a:t>      ____________       ____________________        _______________________.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052292" y="4146694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99430" y="4146694"/>
            <a:ext cx="1868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18698" y="5172530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75937" y="5247989"/>
            <a:ext cx="1931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 participial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0676" y="4116478"/>
            <a:ext cx="1595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proper 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68321" y="5172530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noun</a:t>
            </a:r>
          </a:p>
        </p:txBody>
      </p:sp>
    </p:spTree>
    <p:extLst>
      <p:ext uri="{BB962C8B-B14F-4D97-AF65-F5344CB8AC3E}">
        <p14:creationId xmlns:p14="http://schemas.microsoft.com/office/powerpoint/2010/main" val="56397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613466"/>
          </a:xfrm>
        </p:spPr>
        <p:txBody>
          <a:bodyPr>
            <a:normAutofit fontScale="90000"/>
          </a:bodyPr>
          <a:lstStyle/>
          <a:p>
            <a:r>
              <a:rPr lang="en-US" dirty="0"/>
              <a:t>The woman darted toward the side street.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421229"/>
            <a:ext cx="10353762" cy="4091188"/>
          </a:xfrm>
        </p:spPr>
        <p:txBody>
          <a:bodyPr>
            <a:normAutofit/>
          </a:bodyPr>
          <a:lstStyle/>
          <a:p>
            <a:pPr marL="36900" indent="0">
              <a:buNone/>
            </a:pPr>
            <a:endParaRPr lang="en-US" sz="3200" dirty="0"/>
          </a:p>
          <a:p>
            <a:pPr>
              <a:lnSpc>
                <a:spcPct val="150000"/>
              </a:lnSpc>
            </a:pPr>
            <a:r>
              <a:rPr lang="en-US" sz="3200" dirty="0"/>
              <a:t>The ___________  ___________  ___________ the </a:t>
            </a:r>
          </a:p>
          <a:p>
            <a:pPr marL="36900" indent="0">
              <a:lnSpc>
                <a:spcPct val="150000"/>
              </a:lnSpc>
              <a:buNone/>
            </a:pPr>
            <a:r>
              <a:rPr lang="en-US" sz="3200" dirty="0"/>
              <a:t>      __________  ___________.</a:t>
            </a:r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639867" y="3761824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4046" y="3761824"/>
            <a:ext cx="1610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past tense verb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1355" y="3761824"/>
            <a:ext cx="1314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preposition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1698" y="4608102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noun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50998" y="4608102"/>
            <a:ext cx="1377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adjective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27558" y="1408844"/>
            <a:ext cx="10353762" cy="613466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What do you notice about this sentence?</a:t>
            </a:r>
          </a:p>
        </p:txBody>
      </p:sp>
    </p:spTree>
    <p:extLst>
      <p:ext uri="{BB962C8B-B14F-4D97-AF65-F5344CB8AC3E}">
        <p14:creationId xmlns:p14="http://schemas.microsoft.com/office/powerpoint/2010/main" val="266192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 Sentences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603957"/>
          </a:xfrm>
        </p:spPr>
        <p:txBody>
          <a:bodyPr>
            <a:normAutofit/>
          </a:bodyPr>
          <a:lstStyle/>
          <a:p>
            <a:r>
              <a:rPr lang="en-US" sz="2400" dirty="0">
                <a:effectLst/>
              </a:rPr>
              <a:t>Dublin lay enveloped in darkness but for the dim light of the moon that shone through fleecy clouds, casting a pale light as of approaching dawn over the streets and the dark waters of the </a:t>
            </a:r>
            <a:r>
              <a:rPr lang="en-US" sz="2400" dirty="0" err="1">
                <a:effectLst/>
              </a:rPr>
              <a:t>Liffey</a:t>
            </a:r>
            <a:r>
              <a:rPr lang="en-US" sz="2400" dirty="0">
                <a:effectLst/>
              </a:rPr>
              <a:t>. </a:t>
            </a:r>
          </a:p>
          <a:p>
            <a:endParaRPr lang="en-US" sz="2400" dirty="0">
              <a:effectLst/>
            </a:endParaRPr>
          </a:p>
          <a:p>
            <a:r>
              <a:rPr lang="en-US" sz="2400" dirty="0">
                <a:effectLst/>
              </a:rPr>
              <a:t>Try your own: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effectLst/>
              </a:rPr>
              <a:t>___________________ lay ________________ in ____________________, ___________________ a ___________________.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202287" y="4580117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subject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63397" y="4580117"/>
            <a:ext cx="1932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past participle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66450" y="4580117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noun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02549" y="5387137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noun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40647" y="5387137"/>
            <a:ext cx="1919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 participle</a:t>
            </a:r>
          </a:p>
        </p:txBody>
      </p:sp>
    </p:spTree>
    <p:extLst>
      <p:ext uri="{BB962C8B-B14F-4D97-AF65-F5344CB8AC3E}">
        <p14:creationId xmlns:p14="http://schemas.microsoft.com/office/powerpoint/2010/main" val="219684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 Sentence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732745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effectLst/>
              </a:rPr>
              <a:t>The armored car had retired speedily over the bridge, with the machine gunner's head hanging lifeless over the turret. </a:t>
            </a:r>
          </a:p>
          <a:p>
            <a:endParaRPr lang="en-US" sz="2400" dirty="0">
              <a:effectLst/>
            </a:endParaRPr>
          </a:p>
          <a:p>
            <a:r>
              <a:rPr lang="en-US" sz="2400" dirty="0">
                <a:effectLst/>
              </a:rPr>
              <a:t>Try your own:</a:t>
            </a:r>
          </a:p>
          <a:p>
            <a:endParaRPr lang="en-US" sz="2400" dirty="0">
              <a:effectLst/>
            </a:endParaRPr>
          </a:p>
          <a:p>
            <a:pPr>
              <a:lnSpc>
                <a:spcPct val="200000"/>
              </a:lnSpc>
            </a:pPr>
            <a:r>
              <a:rPr lang="en-US" sz="2400" dirty="0">
                <a:effectLst/>
              </a:rPr>
              <a:t>The ___________________   ____________________ had _______________</a:t>
            </a:r>
          </a:p>
          <a:p>
            <a:pPr marL="36900" indent="0">
              <a:lnSpc>
                <a:spcPct val="200000"/>
              </a:lnSpc>
              <a:buNone/>
            </a:pPr>
            <a:r>
              <a:rPr lang="en-US" sz="2400" dirty="0">
                <a:effectLst/>
              </a:rPr>
              <a:t>     _________________ over the _________________, with the _____________</a:t>
            </a:r>
          </a:p>
          <a:p>
            <a:pPr marL="36900" indent="0">
              <a:lnSpc>
                <a:spcPct val="200000"/>
              </a:lnSpc>
              <a:buNone/>
            </a:pPr>
            <a:r>
              <a:rPr lang="en-US" sz="2400" dirty="0">
                <a:effectLst/>
              </a:rPr>
              <a:t>     _______________   __________________ over the ___________________.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999407" y="4584273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8174" y="4584273"/>
            <a:ext cx="1805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past participle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60793" y="4584273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64534" y="5413912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adverb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0676" y="5340067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97153" y="6220355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noun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69886" y="5340067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noun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20590" y="6220355"/>
            <a:ext cx="190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 participle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56219" y="6220355"/>
            <a:ext cx="927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adverb</a:t>
            </a:r>
          </a:p>
        </p:txBody>
      </p:sp>
    </p:spTree>
    <p:extLst>
      <p:ext uri="{BB962C8B-B14F-4D97-AF65-F5344CB8AC3E}">
        <p14:creationId xmlns:p14="http://schemas.microsoft.com/office/powerpoint/2010/main" val="38955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 you own flash fiction!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945" y="1580050"/>
            <a:ext cx="5074881" cy="1577421"/>
          </a:xfrm>
        </p:spPr>
        <p:txBody>
          <a:bodyPr>
            <a:normAutofit/>
          </a:bodyPr>
          <a:lstStyle/>
          <a:p>
            <a:r>
              <a:rPr lang="en-US" sz="3200" dirty="0"/>
              <a:t>Write your own short story in NO MORE than 10 sentences.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78944" y="3339210"/>
            <a:ext cx="5074881" cy="157742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Use a variety of sentence lengths.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3767" y="4676467"/>
            <a:ext cx="5074881" cy="157742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Determine when to use short sentences and when to use long ones.</a:t>
            </a:r>
          </a:p>
        </p:txBody>
      </p:sp>
      <p:pic>
        <p:nvPicPr>
          <p:cNvPr id="1028" name="Picture 4" descr="Image result for flash fi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00000">
            <a:off x="5888940" y="2069675"/>
            <a:ext cx="5143500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28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Sentence Lengths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732450"/>
            <a:ext cx="10353762" cy="1283706"/>
          </a:xfrm>
        </p:spPr>
        <p:txBody>
          <a:bodyPr>
            <a:normAutofit/>
          </a:bodyPr>
          <a:lstStyle/>
          <a:p>
            <a:r>
              <a:rPr lang="en-US" sz="2800" dirty="0"/>
              <a:t>What are the different effects of using short sentences, compared to longer ones?</a:t>
            </a:r>
          </a:p>
        </p:txBody>
      </p:sp>
      <p:pic>
        <p:nvPicPr>
          <p:cNvPr id="1028" name="Picture 4" descr="Image result for onomatopoe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357" y="4067034"/>
            <a:ext cx="3315200" cy="208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913795" y="2875628"/>
            <a:ext cx="8651011" cy="2781867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Match the sentence length to its appropriate use:</a:t>
            </a:r>
          </a:p>
          <a:p>
            <a:endParaRPr lang="en-US" sz="2800" dirty="0"/>
          </a:p>
          <a:p>
            <a:pPr lvl="1"/>
            <a:r>
              <a:rPr lang="en-US" sz="2600" dirty="0"/>
              <a:t>short				</a:t>
            </a:r>
          </a:p>
          <a:p>
            <a:pPr lvl="1"/>
            <a:r>
              <a:rPr lang="en-US" sz="2600" dirty="0"/>
              <a:t>longer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16888" y="4051112"/>
            <a:ext cx="6178492" cy="160638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600" dirty="0"/>
              <a:t>description		</a:t>
            </a:r>
          </a:p>
          <a:p>
            <a:pPr lvl="1"/>
            <a:r>
              <a:rPr lang="en-US" sz="2600" dirty="0"/>
              <a:t>action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770496" y="4266561"/>
            <a:ext cx="2251880" cy="58774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</p:cNvCxnSpPr>
          <p:nvPr/>
        </p:nvCxnSpPr>
        <p:spPr>
          <a:xfrm flipV="1">
            <a:off x="2845559" y="4380931"/>
            <a:ext cx="2176817" cy="50129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54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613</TotalTime>
  <Words>611</Words>
  <Application>Microsoft Office PowerPoint</Application>
  <PresentationFormat>Widescreen</PresentationFormat>
  <Paragraphs>140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Calisto MT</vt:lpstr>
      <vt:lpstr>Trebuchet MS</vt:lpstr>
      <vt:lpstr>Wingdings 2</vt:lpstr>
      <vt:lpstr>Wingdings 3</vt:lpstr>
      <vt:lpstr>Slate</vt:lpstr>
      <vt:lpstr>The Sniper </vt:lpstr>
      <vt:lpstr>Vocabulary</vt:lpstr>
      <vt:lpstr>1. sniper</vt:lpstr>
      <vt:lpstr>2. spasmodically</vt:lpstr>
      <vt:lpstr>3. fanatic</vt:lpstr>
      <vt:lpstr>4. peer</vt:lpstr>
      <vt:lpstr>5. sensation</vt:lpstr>
      <vt:lpstr>6. parapet</vt:lpstr>
      <vt:lpstr>7. turret</vt:lpstr>
      <vt:lpstr>8. agony</vt:lpstr>
      <vt:lpstr>9. remorse</vt:lpstr>
      <vt:lpstr>10. corpse</vt:lpstr>
      <vt:lpstr>Language Focus: Participles</vt:lpstr>
      <vt:lpstr>Present Participle</vt:lpstr>
      <vt:lpstr>Try to write sentences using participles:</vt:lpstr>
      <vt:lpstr>Present and Past Participles</vt:lpstr>
      <vt:lpstr>What are mentor sentences?</vt:lpstr>
      <vt:lpstr>Mentor Sentences</vt:lpstr>
      <vt:lpstr>Mentor Sentences</vt:lpstr>
      <vt:lpstr>Mentor Sentences</vt:lpstr>
      <vt:lpstr>The woman darted toward the side street. </vt:lpstr>
      <vt:lpstr>Mentor Sentences</vt:lpstr>
      <vt:lpstr>Mentor Sentence</vt:lpstr>
      <vt:lpstr>Write you own flash fiction!</vt:lpstr>
      <vt:lpstr>Sentence Lengths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Sniper</dc:title>
  <dc:creator>Lauren Crowley</dc:creator>
  <cp:lastModifiedBy>Lauren Crowley</cp:lastModifiedBy>
  <cp:revision>38</cp:revision>
  <dcterms:created xsi:type="dcterms:W3CDTF">2016-08-28T13:09:58Z</dcterms:created>
  <dcterms:modified xsi:type="dcterms:W3CDTF">2017-02-23T05:32:17Z</dcterms:modified>
</cp:coreProperties>
</file>