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69" r:id="rId3"/>
    <p:sldId id="270" r:id="rId4"/>
    <p:sldId id="258" r:id="rId5"/>
    <p:sldId id="267" r:id="rId6"/>
    <p:sldId id="268" r:id="rId7"/>
    <p:sldId id="271" r:id="rId8"/>
    <p:sldId id="272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8CFDBE09-4C0D-4A2D-A4E7-0F77B5B74507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3196715E-A11C-4EFC-A6E6-AC98C963F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2556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DBE09-4C0D-4A2D-A4E7-0F77B5B74507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6715E-A11C-4EFC-A6E6-AC98C963F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416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DBE09-4C0D-4A2D-A4E7-0F77B5B74507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6715E-A11C-4EFC-A6E6-AC98C963F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093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DBE09-4C0D-4A2D-A4E7-0F77B5B74507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6715E-A11C-4EFC-A6E6-AC98C963F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034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DBE09-4C0D-4A2D-A4E7-0F77B5B74507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6715E-A11C-4EFC-A6E6-AC98C963F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254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DBE09-4C0D-4A2D-A4E7-0F77B5B74507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6715E-A11C-4EFC-A6E6-AC98C963F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037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DBE09-4C0D-4A2D-A4E7-0F77B5B74507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6715E-A11C-4EFC-A6E6-AC98C963F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849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DBE09-4C0D-4A2D-A4E7-0F77B5B74507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6715E-A11C-4EFC-A6E6-AC98C963F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838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DBE09-4C0D-4A2D-A4E7-0F77B5B74507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6715E-A11C-4EFC-A6E6-AC98C963F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808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DBE09-4C0D-4A2D-A4E7-0F77B5B74507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6715E-A11C-4EFC-A6E6-AC98C963F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26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DBE09-4C0D-4A2D-A4E7-0F77B5B74507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6715E-A11C-4EFC-A6E6-AC98C963F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6003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DBE09-4C0D-4A2D-A4E7-0F77B5B74507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6715E-A11C-4EFC-A6E6-AC98C963F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956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DBE09-4C0D-4A2D-A4E7-0F77B5B74507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6715E-A11C-4EFC-A6E6-AC98C963F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9363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DBE09-4C0D-4A2D-A4E7-0F77B5B74507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6715E-A11C-4EFC-A6E6-AC98C963F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3590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DBE09-4C0D-4A2D-A4E7-0F77B5B74507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6715E-A11C-4EFC-A6E6-AC98C963F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8625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DBE09-4C0D-4A2D-A4E7-0F77B5B74507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6715E-A11C-4EFC-A6E6-AC98C963F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123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DBE09-4C0D-4A2D-A4E7-0F77B5B74507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6715E-A11C-4EFC-A6E6-AC98C963F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65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CFDBE09-4C0D-4A2D-A4E7-0F77B5B74507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196715E-A11C-4EFC-A6E6-AC98C963F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1883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5713" y="477671"/>
            <a:ext cx="7829623" cy="1282890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  <a:latin typeface="Amadeus Regular" panose="00000400000000000000" pitchFamily="2" charset="0"/>
              </a:rPr>
              <a:t>Creative Writing</a:t>
            </a:r>
          </a:p>
        </p:txBody>
      </p:sp>
      <p:pic>
        <p:nvPicPr>
          <p:cNvPr id="4" name="Picture 2" descr="Image result for brainstor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451" y="2065579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1965278" y="3231894"/>
            <a:ext cx="4839507" cy="13381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800" kern="1200" cap="all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schemeClr val="bg1"/>
                </a:solidFill>
                <a:latin typeface="Amadeus Regular" panose="00000400000000000000" pitchFamily="2" charset="0"/>
              </a:rPr>
              <a:t>Getting started</a:t>
            </a:r>
          </a:p>
        </p:txBody>
      </p:sp>
    </p:spTree>
    <p:extLst>
      <p:ext uri="{BB962C8B-B14F-4D97-AF65-F5344CB8AC3E}">
        <p14:creationId xmlns:p14="http://schemas.microsoft.com/office/powerpoint/2010/main" val="2882417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039" y="11626"/>
            <a:ext cx="10131425" cy="1456267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Berlin Sans FB Demi" panose="020E0802020502020306" pitchFamily="34" charset="0"/>
              </a:rPr>
              <a:t>Hook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1038" y="1063561"/>
            <a:ext cx="10131425" cy="1195948"/>
          </a:xfrm>
        </p:spPr>
        <p:txBody>
          <a:bodyPr>
            <a:normAutofit/>
          </a:bodyPr>
          <a:lstStyle/>
          <a:p>
            <a:r>
              <a:rPr lang="en-US" sz="2800" dirty="0"/>
              <a:t>Something interesting to grab the readers’ attention</a:t>
            </a:r>
          </a:p>
        </p:txBody>
      </p:sp>
      <p:pic>
        <p:nvPicPr>
          <p:cNvPr id="3074" name="Picture 2" descr="Image result for story hoo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37" y="2259509"/>
            <a:ext cx="7666155" cy="3833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939284" y="2259509"/>
            <a:ext cx="272955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/>
              <a:t>Examples</a:t>
            </a:r>
            <a:r>
              <a:rPr lang="en-US" sz="2800" dirty="0"/>
              <a:t>:</a:t>
            </a:r>
          </a:p>
          <a:p>
            <a:pPr algn="ctr"/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flashback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flash forward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dialogue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onomatopoeia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action</a:t>
            </a:r>
          </a:p>
        </p:txBody>
      </p:sp>
    </p:spTree>
    <p:extLst>
      <p:ext uri="{BB962C8B-B14F-4D97-AF65-F5344CB8AC3E}">
        <p14:creationId xmlns:p14="http://schemas.microsoft.com/office/powerpoint/2010/main" val="2332962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393" y="245659"/>
            <a:ext cx="10131425" cy="1028637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Berlin Sans FB Demi" panose="020E0802020502020306" pitchFamily="34" charset="0"/>
              </a:rPr>
              <a:t>Call to Adventure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2970" y="1124172"/>
            <a:ext cx="10131425" cy="696667"/>
          </a:xfrm>
        </p:spPr>
        <p:txBody>
          <a:bodyPr>
            <a:normAutofit/>
          </a:bodyPr>
          <a:lstStyle/>
          <a:p>
            <a:r>
              <a:rPr lang="en-US" sz="2800" dirty="0"/>
              <a:t>Something that forces the protagonist out of their comfort zone</a:t>
            </a:r>
          </a:p>
        </p:txBody>
      </p:sp>
      <p:pic>
        <p:nvPicPr>
          <p:cNvPr id="4100" name="Picture 4" descr="Image result for call to adventure hobb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66" y="1965276"/>
            <a:ext cx="2674108" cy="2261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Image result for hogwarts letter harry pot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900" y="1965276"/>
            <a:ext cx="3894554" cy="2428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Image result for alice and white rabbi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406" y="1747689"/>
            <a:ext cx="4170071" cy="2345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Image result for call to adventur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75" y="4331615"/>
            <a:ext cx="3313751" cy="2206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Image result for call to adventur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7270" y="4093353"/>
            <a:ext cx="4763382" cy="2683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8649406" y="4601347"/>
            <a:ext cx="3317457" cy="193722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  <a:latin typeface="Berlin Sans FB Demi" panose="020E0802020502020306" pitchFamily="34" charset="0"/>
              </a:rPr>
              <a:t>What event compels the protagonist into action?</a:t>
            </a:r>
          </a:p>
        </p:txBody>
      </p:sp>
    </p:spTree>
    <p:extLst>
      <p:ext uri="{BB962C8B-B14F-4D97-AF65-F5344CB8AC3E}">
        <p14:creationId xmlns:p14="http://schemas.microsoft.com/office/powerpoint/2010/main" val="2647016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latin typeface="Berlin Sans FB Demi" panose="020E0802020502020306" pitchFamily="34" charset="0"/>
              </a:rPr>
              <a:t>Mind Mapping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654" y="2057274"/>
            <a:ext cx="4452653" cy="3649133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Berlin Sans FB Demi" panose="020E0802020502020306" pitchFamily="34" charset="0"/>
              </a:rPr>
              <a:t>Use different bubbles for each character, setting, or themes to get started</a:t>
            </a:r>
          </a:p>
        </p:txBody>
      </p:sp>
      <p:pic>
        <p:nvPicPr>
          <p:cNvPr id="2050" name="Picture 2" descr="Image result for mindm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718" y="1832854"/>
            <a:ext cx="6607373" cy="4677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9166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Berlin Sans FB Demi" panose="020E0802020502020306" pitchFamily="34" charset="0"/>
              </a:rPr>
              <a:t>Character Development</a:t>
            </a:r>
          </a:p>
        </p:txBody>
      </p:sp>
      <p:pic>
        <p:nvPicPr>
          <p:cNvPr id="1026" name="Picture 2" descr="Image result for character development in litera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9133" y="1845433"/>
            <a:ext cx="6382982" cy="4747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5268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267" y="254758"/>
            <a:ext cx="10131425" cy="1456267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Berlin Sans FB Demi" panose="020E0802020502020306" pitchFamily="34" charset="0"/>
              </a:rPr>
              <a:t>Kinds of characters</a:t>
            </a:r>
          </a:p>
        </p:txBody>
      </p:sp>
      <p:pic>
        <p:nvPicPr>
          <p:cNvPr id="2050" name="Picture 2" descr="Image result for round vs flat charac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67" y="1462749"/>
            <a:ext cx="6773056" cy="5178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983940" y="2906973"/>
            <a:ext cx="296156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Berlin Sans FB Demi" panose="020E0802020502020306" pitchFamily="34" charset="0"/>
              </a:rPr>
              <a:t>Characters drive plot, NOT the other way around.</a:t>
            </a:r>
          </a:p>
        </p:txBody>
      </p:sp>
    </p:spTree>
    <p:extLst>
      <p:ext uri="{BB962C8B-B14F-4D97-AF65-F5344CB8AC3E}">
        <p14:creationId xmlns:p14="http://schemas.microsoft.com/office/powerpoint/2010/main" val="2988899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characteriz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7897" y="109181"/>
            <a:ext cx="8871043" cy="6653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00463" y="1446663"/>
            <a:ext cx="423080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70C0"/>
                </a:solidFill>
              </a:rPr>
              <a:t>Above all, characters need to be </a:t>
            </a:r>
            <a:r>
              <a:rPr lang="en-US" sz="3200" b="1" dirty="0">
                <a:solidFill>
                  <a:srgbClr val="0070C0"/>
                </a:solidFill>
              </a:rPr>
              <a:t>believable</a:t>
            </a:r>
            <a:r>
              <a:rPr lang="en-US" sz="3200" dirty="0">
                <a:solidFill>
                  <a:srgbClr val="0070C0"/>
                </a:solidFill>
              </a:rPr>
              <a:t>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70C0"/>
                </a:solidFill>
              </a:rPr>
              <a:t>Characters drive the plot forward</a:t>
            </a:r>
          </a:p>
        </p:txBody>
      </p:sp>
    </p:spTree>
    <p:extLst>
      <p:ext uri="{BB962C8B-B14F-4D97-AF65-F5344CB8AC3E}">
        <p14:creationId xmlns:p14="http://schemas.microsoft.com/office/powerpoint/2010/main" val="4019543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/>
          <p:cNvSpPr/>
          <p:nvPr/>
        </p:nvSpPr>
        <p:spPr>
          <a:xfrm>
            <a:off x="7001301" y="218364"/>
            <a:ext cx="4517409" cy="1337481"/>
          </a:xfrm>
          <a:prstGeom prst="roundRect">
            <a:avLst/>
          </a:prstGeom>
          <a:noFill/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03659" y="314319"/>
            <a:ext cx="4415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Head: How intelligent is he or she? </a:t>
            </a:r>
          </a:p>
        </p:txBody>
      </p:sp>
      <p:sp>
        <p:nvSpPr>
          <p:cNvPr id="8" name="Rectangle: Rounded Corners 7"/>
          <p:cNvSpPr/>
          <p:nvPr/>
        </p:nvSpPr>
        <p:spPr>
          <a:xfrm>
            <a:off x="7215897" y="3309894"/>
            <a:ext cx="4771386" cy="1639520"/>
          </a:xfrm>
          <a:prstGeom prst="roundRect">
            <a:avLst/>
          </a:prstGeom>
          <a:noFill/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46264" y="3417479"/>
            <a:ext cx="4172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Heart: What do they care most about? What do they want most of all?</a:t>
            </a:r>
          </a:p>
        </p:txBody>
      </p:sp>
      <p:pic>
        <p:nvPicPr>
          <p:cNvPr id="1028" name="Picture 4" descr="Image result for stick m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6407" y="1132764"/>
            <a:ext cx="2719317" cy="5438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812122" y="150391"/>
            <a:ext cx="28523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>
                <a:solidFill>
                  <a:schemeClr val="bg1"/>
                </a:solidFill>
                <a:latin typeface="Berlin Sans FB" panose="020E0602020502020306" pitchFamily="34" charset="0"/>
              </a:rPr>
              <a:t>Character Development </a:t>
            </a:r>
          </a:p>
        </p:txBody>
      </p:sp>
      <p:sp>
        <p:nvSpPr>
          <p:cNvPr id="12" name="Rectangle: Rounded Corners 11"/>
          <p:cNvSpPr/>
          <p:nvPr/>
        </p:nvSpPr>
        <p:spPr>
          <a:xfrm>
            <a:off x="176283" y="498985"/>
            <a:ext cx="3646796" cy="1066252"/>
          </a:xfrm>
          <a:prstGeom prst="roundRect">
            <a:avLst/>
          </a:prstGeom>
          <a:noFill/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4952" y="503640"/>
            <a:ext cx="2569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Eyes: How does he or she see the world?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9059" y="1734318"/>
            <a:ext cx="2701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Shoulders: What burdens does he or she carry?</a:t>
            </a:r>
          </a:p>
        </p:txBody>
      </p:sp>
      <p:sp>
        <p:nvSpPr>
          <p:cNvPr id="15" name="Rectangle: Rounded Corners 14"/>
          <p:cNvSpPr/>
          <p:nvPr/>
        </p:nvSpPr>
        <p:spPr>
          <a:xfrm>
            <a:off x="272955" y="1734318"/>
            <a:ext cx="4028364" cy="1404667"/>
          </a:xfrm>
          <a:prstGeom prst="roundRect">
            <a:avLst/>
          </a:prstGeom>
          <a:noFill/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871131" y="672300"/>
            <a:ext cx="605335" cy="88354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5086065" y="1080482"/>
            <a:ext cx="1867139" cy="24133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Rectangle: Rounded Corners 23"/>
          <p:cNvSpPr/>
          <p:nvPr/>
        </p:nvSpPr>
        <p:spPr>
          <a:xfrm>
            <a:off x="7215897" y="1767910"/>
            <a:ext cx="4517409" cy="1337481"/>
          </a:xfrm>
          <a:prstGeom prst="roundRect">
            <a:avLst/>
          </a:prstGeom>
          <a:noFill/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318255" y="1811315"/>
            <a:ext cx="4415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Mouth: What does their voice sound like?</a:t>
            </a:r>
          </a:p>
          <a:p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Do they speak in slang or with an accent?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5243582" y="1855255"/>
            <a:ext cx="1857802" cy="33436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2970592" y="1938876"/>
            <a:ext cx="1710590" cy="74973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 flipV="1">
            <a:off x="5165961" y="3105391"/>
            <a:ext cx="2049936" cy="21206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30" name="Picture 6" descr="Image result for transparent he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3213" y="2860491"/>
            <a:ext cx="465704" cy="55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: Rounded Corners 33"/>
          <p:cNvSpPr/>
          <p:nvPr/>
        </p:nvSpPr>
        <p:spPr>
          <a:xfrm>
            <a:off x="214952" y="3450523"/>
            <a:ext cx="4028364" cy="1404667"/>
          </a:xfrm>
          <a:prstGeom prst="roundRect">
            <a:avLst/>
          </a:prstGeom>
          <a:noFill/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84789" y="3494721"/>
            <a:ext cx="3677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Legs: What do they rely on?  What keeps them standing?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2900468" y="3584433"/>
            <a:ext cx="1709916" cy="112404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Rectangle: Rounded Corners 39"/>
          <p:cNvSpPr/>
          <p:nvPr/>
        </p:nvSpPr>
        <p:spPr>
          <a:xfrm>
            <a:off x="176283" y="5099775"/>
            <a:ext cx="4028364" cy="1404667"/>
          </a:xfrm>
          <a:prstGeom prst="roundRect">
            <a:avLst/>
          </a:prstGeom>
          <a:noFill/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49390" y="5166728"/>
            <a:ext cx="3677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Achilles Heel: What is his or her biggest weakness?</a:t>
            </a:r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3527306" y="5604302"/>
            <a:ext cx="949160" cy="45334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Rectangle: Rounded Corners 46"/>
          <p:cNvSpPr/>
          <p:nvPr/>
        </p:nvSpPr>
        <p:spPr>
          <a:xfrm>
            <a:off x="6747324" y="5166728"/>
            <a:ext cx="4771386" cy="1639520"/>
          </a:xfrm>
          <a:prstGeom prst="roundRect">
            <a:avLst/>
          </a:prstGeom>
          <a:noFill/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984789" y="5264165"/>
            <a:ext cx="4172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Feet: What are their roots? Where do they come from? What culture?</a:t>
            </a:r>
          </a:p>
        </p:txBody>
      </p:sp>
      <p:cxnSp>
        <p:nvCxnSpPr>
          <p:cNvPr id="49" name="Straight Arrow Connector 48"/>
          <p:cNvCxnSpPr>
            <a:stCxn id="48" idx="1"/>
          </p:cNvCxnSpPr>
          <p:nvPr/>
        </p:nvCxnSpPr>
        <p:spPr>
          <a:xfrm flipH="1">
            <a:off x="5302405" y="5587331"/>
            <a:ext cx="1682384" cy="61016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318982" y="2337574"/>
            <a:ext cx="1881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Arms: What are their strengths?</a:t>
            </a:r>
          </a:p>
        </p:txBody>
      </p:sp>
      <p:cxnSp>
        <p:nvCxnSpPr>
          <p:cNvPr id="53" name="Straight Arrow Connector 52"/>
          <p:cNvCxnSpPr/>
          <p:nvPr/>
        </p:nvCxnSpPr>
        <p:spPr>
          <a:xfrm>
            <a:off x="1999681" y="2883097"/>
            <a:ext cx="2452438" cy="4149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3827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erlin Sans FB Demi" panose="020E0802020502020306" pitchFamily="34" charset="0"/>
              </a:rPr>
              <a:t>Plot Outlining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926" y="1936884"/>
            <a:ext cx="4759656" cy="3649133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Berlin Sans FB Demi" panose="020E0802020502020306" pitchFamily="34" charset="0"/>
              </a:rPr>
              <a:t>Outline the main events of the story first and fill in the details later</a:t>
            </a:r>
          </a:p>
        </p:txBody>
      </p:sp>
      <p:pic>
        <p:nvPicPr>
          <p:cNvPr id="3076" name="Picture 4" descr="Image result for illustrated plot dia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4582" y="1936884"/>
            <a:ext cx="7059997" cy="4059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9327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Image result for illustrated plot dia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527" y="418531"/>
            <a:ext cx="5972506" cy="6086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1469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illustrated plot dia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855" y="435947"/>
            <a:ext cx="7888407" cy="609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4384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mage result for illustrated plot dia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3162" y="472483"/>
            <a:ext cx="8026874" cy="6126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20443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latin typeface="Berlin Sans FB Demi" panose="020E0802020502020306" pitchFamily="34" charset="0"/>
              </a:rPr>
              <a:t>Free Writing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2" y="2142067"/>
            <a:ext cx="4964372" cy="3649133"/>
          </a:xfrm>
        </p:spPr>
        <p:txBody>
          <a:bodyPr>
            <a:normAutofit fontScale="85000" lnSpcReduction="10000"/>
          </a:bodyPr>
          <a:lstStyle/>
          <a:p>
            <a:r>
              <a:rPr lang="en-US" sz="4400" dirty="0">
                <a:latin typeface="Berlin Sans FB Demi" panose="020E0802020502020306" pitchFamily="34" charset="0"/>
              </a:rPr>
              <a:t>Just start writing and see what happens!</a:t>
            </a:r>
          </a:p>
          <a:p>
            <a:r>
              <a:rPr lang="en-US" sz="4400" dirty="0">
                <a:latin typeface="Berlin Sans FB Demi" panose="020E0802020502020306" pitchFamily="34" charset="0"/>
              </a:rPr>
              <a:t>(Don’t think of free writing and brainstorming as your first draft)</a:t>
            </a:r>
          </a:p>
        </p:txBody>
      </p:sp>
      <p:pic>
        <p:nvPicPr>
          <p:cNvPr id="7170" name="Picture 2" descr="Image result for free writ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1618" y="632883"/>
            <a:ext cx="4286037" cy="5791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8332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erlin Sans FB Demi" panose="020E0802020502020306" pitchFamily="34" charset="0"/>
              </a:rPr>
              <a:t>How to start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5018963" cy="3649133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Berlin Sans FB Demi" panose="020E0802020502020306" pitchFamily="34" charset="0"/>
              </a:rPr>
              <a:t>Dialogue</a:t>
            </a:r>
          </a:p>
          <a:p>
            <a:r>
              <a:rPr lang="en-US" sz="3200" dirty="0">
                <a:latin typeface="Berlin Sans FB Demi" panose="020E0802020502020306" pitchFamily="34" charset="0"/>
              </a:rPr>
              <a:t>Describe a setting in detail</a:t>
            </a:r>
          </a:p>
          <a:p>
            <a:r>
              <a:rPr lang="en-US" sz="3200" dirty="0">
                <a:latin typeface="Berlin Sans FB Demi" panose="020E0802020502020306" pitchFamily="34" charset="0"/>
              </a:rPr>
              <a:t>Get inspired by </a:t>
            </a:r>
            <a:r>
              <a:rPr lang="en-US" sz="3200">
                <a:latin typeface="Berlin Sans FB Demi" panose="020E0802020502020306" pitchFamily="34" charset="0"/>
              </a:rPr>
              <a:t>a picture</a:t>
            </a:r>
            <a:endParaRPr lang="en-US" sz="3200" dirty="0">
              <a:latin typeface="Berlin Sans FB Demi" panose="020E0802020502020306" pitchFamily="34" charset="0"/>
            </a:endParaRPr>
          </a:p>
        </p:txBody>
      </p:sp>
      <p:pic>
        <p:nvPicPr>
          <p:cNvPr id="8194" name="Picture 2" descr="Image result for free writ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513" y="1905214"/>
            <a:ext cx="5429250" cy="364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38126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18364"/>
            <a:ext cx="10131425" cy="1192410"/>
          </a:xfrm>
        </p:spPr>
        <p:txBody>
          <a:bodyPr/>
          <a:lstStyle/>
          <a:p>
            <a:r>
              <a:rPr lang="en-US" dirty="0">
                <a:latin typeface="Berlin Sans FB Demi" panose="020E0802020502020306" pitchFamily="34" charset="0"/>
              </a:rPr>
              <a:t>Famous first lines of literature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023582"/>
            <a:ext cx="10131425" cy="5663821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0B0F0"/>
                </a:solidFill>
              </a:rPr>
              <a:t>Call me Ishmael. </a:t>
            </a:r>
            <a:r>
              <a:rPr lang="en-US" sz="2800" dirty="0"/>
              <a:t>—Herman Melville, </a:t>
            </a:r>
            <a:r>
              <a:rPr lang="en-US" sz="2800" i="1" dirty="0"/>
              <a:t>Moby-Dick</a:t>
            </a:r>
            <a:r>
              <a:rPr lang="en-US" sz="2800" dirty="0"/>
              <a:t> (1851)</a:t>
            </a:r>
          </a:p>
          <a:p>
            <a:r>
              <a:rPr lang="en-US" sz="2800" dirty="0">
                <a:solidFill>
                  <a:srgbClr val="00B0F0"/>
                </a:solidFill>
              </a:rPr>
              <a:t>A screaming comes across the sky. </a:t>
            </a:r>
            <a:r>
              <a:rPr lang="en-US" sz="2800" dirty="0"/>
              <a:t>—Thomas Pynchon, </a:t>
            </a:r>
            <a:r>
              <a:rPr lang="en-US" sz="2800" i="1" dirty="0"/>
              <a:t>Gravity's Rainbow</a:t>
            </a:r>
            <a:r>
              <a:rPr lang="en-US" sz="2800" dirty="0"/>
              <a:t> (1973)</a:t>
            </a:r>
          </a:p>
          <a:p>
            <a:r>
              <a:rPr lang="en-US" sz="2800" dirty="0">
                <a:solidFill>
                  <a:srgbClr val="00B0F0"/>
                </a:solidFill>
              </a:rPr>
              <a:t>It was a bright cold day in April, and the clocks were striking thirteen.</a:t>
            </a:r>
            <a:r>
              <a:rPr lang="en-US" sz="2800" dirty="0"/>
              <a:t> —George Orwell, </a:t>
            </a:r>
            <a:r>
              <a:rPr lang="en-US" sz="2800" i="1" dirty="0"/>
              <a:t>1984</a:t>
            </a:r>
            <a:r>
              <a:rPr lang="en-US" sz="2800" dirty="0"/>
              <a:t> (1949)</a:t>
            </a:r>
          </a:p>
          <a:p>
            <a:r>
              <a:rPr lang="en-US" sz="2800" dirty="0">
                <a:solidFill>
                  <a:srgbClr val="00B0F0"/>
                </a:solidFill>
              </a:rPr>
              <a:t>I am an invisible man</a:t>
            </a:r>
            <a:r>
              <a:rPr lang="en-US" sz="2800" dirty="0"/>
              <a:t>. —Ralph Ellison, </a:t>
            </a:r>
            <a:r>
              <a:rPr lang="en-US" sz="2800" i="1" dirty="0"/>
              <a:t>Invisible Man</a:t>
            </a:r>
            <a:r>
              <a:rPr lang="en-US" sz="2800" dirty="0"/>
              <a:t> (1952)</a:t>
            </a:r>
          </a:p>
        </p:txBody>
      </p:sp>
    </p:spTree>
    <p:extLst>
      <p:ext uri="{BB962C8B-B14F-4D97-AF65-F5344CB8AC3E}">
        <p14:creationId xmlns:p14="http://schemas.microsoft.com/office/powerpoint/2010/main" val="212855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732" y="245660"/>
            <a:ext cx="10131425" cy="1192410"/>
          </a:xfrm>
        </p:spPr>
        <p:txBody>
          <a:bodyPr/>
          <a:lstStyle/>
          <a:p>
            <a:r>
              <a:rPr lang="en-US" dirty="0">
                <a:latin typeface="Berlin Sans FB Demi" panose="020E0802020502020306" pitchFamily="34" charset="0"/>
              </a:rPr>
              <a:t>And </a:t>
            </a:r>
            <a:r>
              <a:rPr lang="en-US" dirty="0" err="1">
                <a:latin typeface="Berlin Sans FB Demi" panose="020E0802020502020306" pitchFamily="34" charset="0"/>
              </a:rPr>
              <a:t>MOre</a:t>
            </a:r>
            <a:endParaRPr lang="en-US" dirty="0">
              <a:latin typeface="Berlin Sans FB Demi" panose="020E0802020502020306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>
                <a:solidFill>
                  <a:srgbClr val="00B0F0"/>
                </a:solidFill>
              </a:rPr>
              <a:t>They shoot the white girl first.</a:t>
            </a:r>
            <a:r>
              <a:rPr lang="en-US" sz="2400" dirty="0"/>
              <a:t> —Toni Morrison, </a:t>
            </a:r>
            <a:r>
              <a:rPr lang="en-US" sz="2400" i="1" dirty="0"/>
              <a:t>Paradise</a:t>
            </a:r>
            <a:r>
              <a:rPr lang="en-US" sz="2400" dirty="0"/>
              <a:t> (1998)</a:t>
            </a:r>
          </a:p>
          <a:p>
            <a:r>
              <a:rPr lang="en-US" sz="2400" dirty="0">
                <a:solidFill>
                  <a:srgbClr val="00B0F0"/>
                </a:solidFill>
              </a:rPr>
              <a:t>Ships at a distance have every man's wish on board. </a:t>
            </a:r>
            <a:r>
              <a:rPr lang="en-US" sz="2400" dirty="0"/>
              <a:t>—Zora Neale Hurston, </a:t>
            </a:r>
            <a:r>
              <a:rPr lang="en-US" sz="2400" i="1" dirty="0"/>
              <a:t>Their Eyes Were Watching God</a:t>
            </a:r>
            <a:r>
              <a:rPr lang="en-US" sz="2400" dirty="0"/>
              <a:t> (1937)</a:t>
            </a:r>
          </a:p>
          <a:p>
            <a:r>
              <a:rPr lang="en-US" sz="2400" dirty="0">
                <a:solidFill>
                  <a:srgbClr val="00B0F0"/>
                </a:solidFill>
              </a:rPr>
              <a:t>This is the saddest story I have ever heard. </a:t>
            </a:r>
            <a:r>
              <a:rPr lang="en-US" sz="2400" dirty="0"/>
              <a:t>—Ford </a:t>
            </a:r>
            <a:r>
              <a:rPr lang="en-US" sz="2400" dirty="0" err="1"/>
              <a:t>Madox</a:t>
            </a:r>
            <a:r>
              <a:rPr lang="en-US" sz="2400" dirty="0"/>
              <a:t> Ford, </a:t>
            </a:r>
            <a:r>
              <a:rPr lang="en-US" sz="2400" i="1" dirty="0"/>
              <a:t>The Good Soldier</a:t>
            </a:r>
            <a:r>
              <a:rPr lang="en-US" sz="2400" dirty="0"/>
              <a:t> (1915)</a:t>
            </a:r>
          </a:p>
          <a:p>
            <a:r>
              <a:rPr lang="en-US" sz="2400" dirty="0">
                <a:solidFill>
                  <a:srgbClr val="00B0F0"/>
                </a:solidFill>
              </a:rPr>
              <a:t>It was a pleasure to burn. </a:t>
            </a:r>
            <a:r>
              <a:rPr lang="en-US" sz="2400" dirty="0"/>
              <a:t>—Ray Bradbury,</a:t>
            </a:r>
            <a:r>
              <a:rPr lang="en-US" sz="2400" i="1" dirty="0"/>
              <a:t> Fahrenheit 451</a:t>
            </a:r>
            <a:r>
              <a:rPr lang="en-US" sz="2400" dirty="0"/>
              <a:t> (1953)</a:t>
            </a:r>
          </a:p>
          <a:p>
            <a:r>
              <a:rPr lang="en-US" sz="2400" dirty="0">
                <a:solidFill>
                  <a:srgbClr val="00B0F0"/>
                </a:solidFill>
              </a:rPr>
              <a:t>You better not never tell nobody but God. </a:t>
            </a:r>
            <a:r>
              <a:rPr lang="en-US" sz="2400" dirty="0"/>
              <a:t>—Alice Walker, </a:t>
            </a:r>
            <a:r>
              <a:rPr lang="en-US" sz="2400" i="1" dirty="0"/>
              <a:t>The Color Purple</a:t>
            </a:r>
            <a:r>
              <a:rPr lang="en-US" sz="2400" dirty="0"/>
              <a:t> (1982)</a:t>
            </a:r>
            <a:endParaRPr lang="en-US" sz="40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01174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3F296A"/>
      </a:dk2>
      <a:lt2>
        <a:srgbClr val="EBEBEB"/>
      </a:lt2>
      <a:accent1>
        <a:srgbClr val="E84574"/>
      </a:accent1>
      <a:accent2>
        <a:srgbClr val="798FF2"/>
      </a:accent2>
      <a:accent3>
        <a:srgbClr val="95C369"/>
      </a:accent3>
      <a:accent4>
        <a:srgbClr val="EE875A"/>
      </a:accent4>
      <a:accent5>
        <a:srgbClr val="C363E8"/>
      </a:accent5>
      <a:accent6>
        <a:srgbClr val="6AADC8"/>
      </a:accent6>
      <a:hlink>
        <a:srgbClr val="FE80C7"/>
      </a:hlink>
      <a:folHlink>
        <a:srgbClr val="FBA3EC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61DDDE80-2DFA-4F2A-B66F-72059846BD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124</TotalTime>
  <Words>281</Words>
  <Application>Microsoft Office PowerPoint</Application>
  <PresentationFormat>Widescreen</PresentationFormat>
  <Paragraphs>52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Amadeus Regular</vt:lpstr>
      <vt:lpstr>Arial</vt:lpstr>
      <vt:lpstr>Berlin Sans FB</vt:lpstr>
      <vt:lpstr>Berlin Sans FB Demi</vt:lpstr>
      <vt:lpstr>Calibri</vt:lpstr>
      <vt:lpstr>Calibri Light</vt:lpstr>
      <vt:lpstr>Celestial</vt:lpstr>
      <vt:lpstr>Creative Writing</vt:lpstr>
      <vt:lpstr>Hook</vt:lpstr>
      <vt:lpstr>Call to Adventure</vt:lpstr>
      <vt:lpstr>Mind Mapping</vt:lpstr>
      <vt:lpstr>Character Development</vt:lpstr>
      <vt:lpstr>Kinds of characters</vt:lpstr>
      <vt:lpstr>PowerPoint Presentation</vt:lpstr>
      <vt:lpstr>PowerPoint Presentation</vt:lpstr>
      <vt:lpstr>Plot Outlining</vt:lpstr>
      <vt:lpstr>PowerPoint Presentation</vt:lpstr>
      <vt:lpstr>PowerPoint Presentation</vt:lpstr>
      <vt:lpstr>PowerPoint Presentation</vt:lpstr>
      <vt:lpstr>Free Writing</vt:lpstr>
      <vt:lpstr>How to start</vt:lpstr>
      <vt:lpstr>Famous first lines of literature</vt:lpstr>
      <vt:lpstr>And MOre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Creative Writing</dc:title>
  <dc:creator>Lauren Crowley</dc:creator>
  <cp:lastModifiedBy>Lauren Crowley</cp:lastModifiedBy>
  <cp:revision>9</cp:revision>
  <dcterms:created xsi:type="dcterms:W3CDTF">2017-01-09T05:33:36Z</dcterms:created>
  <dcterms:modified xsi:type="dcterms:W3CDTF">2017-02-02T13:24:45Z</dcterms:modified>
</cp:coreProperties>
</file>