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6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1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7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28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2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3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92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30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7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46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7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91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75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50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7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442DDD0-B52B-4185-B891-620A39FB4B02}" type="datetimeFigureOut">
              <a:rPr lang="en-US" smtClean="0"/>
              <a:t>2/13/2017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9A250214-2F3E-48C6-8CB4-8448189E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875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251" y="232012"/>
            <a:ext cx="11778017" cy="1364776"/>
          </a:xfrm>
        </p:spPr>
        <p:txBody>
          <a:bodyPr/>
          <a:lstStyle/>
          <a:p>
            <a:r>
              <a:rPr lang="en-US" sz="4400" dirty="0"/>
              <a:t>Expanding a sentence with semi-colons commas, parentheses and dashes</a:t>
            </a:r>
          </a:p>
        </p:txBody>
      </p:sp>
      <p:pic>
        <p:nvPicPr>
          <p:cNvPr id="2050" name="Picture 2" descr="Image result for parenthe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741" y="1866607"/>
            <a:ext cx="1962151" cy="261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com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368" y="1841964"/>
            <a:ext cx="1980632" cy="264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black transparent da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644" y="2497540"/>
            <a:ext cx="3274327" cy="89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semicol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77" y="422511"/>
            <a:ext cx="3112543" cy="415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689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512" y="232012"/>
            <a:ext cx="10782300" cy="1364776"/>
          </a:xfrm>
        </p:spPr>
        <p:txBody>
          <a:bodyPr/>
          <a:lstStyle/>
          <a:p>
            <a:r>
              <a:rPr lang="en-US" dirty="0"/>
              <a:t>How to use a semicolon</a:t>
            </a:r>
          </a:p>
        </p:txBody>
      </p:sp>
      <p:pic>
        <p:nvPicPr>
          <p:cNvPr id="3" name="Picture 2" descr="Image result for semicol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390" y="490182"/>
            <a:ext cx="3112543" cy="415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93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Review: CLAUSES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1135062"/>
          </a:xfrm>
        </p:spPr>
        <p:txBody>
          <a:bodyPr>
            <a:normAutofit/>
          </a:bodyPr>
          <a:lstStyle/>
          <a:p>
            <a:r>
              <a:rPr lang="en-US" sz="3600" dirty="0"/>
              <a:t>A clause contains a subject and a verb.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37426" y="3248168"/>
            <a:ext cx="10554574" cy="113506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How many clauses are in the following sentences?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8712" y="4274048"/>
            <a:ext cx="10968018" cy="113506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1. I really </a:t>
            </a:r>
            <a:r>
              <a:rPr lang="en-US" sz="3200" dirty="0" err="1"/>
              <a:t>really</a:t>
            </a:r>
            <a:r>
              <a:rPr lang="en-US" sz="3200" dirty="0"/>
              <a:t> </a:t>
            </a:r>
            <a:r>
              <a:rPr lang="en-US" sz="3200" dirty="0" err="1"/>
              <a:t>really</a:t>
            </a:r>
            <a:r>
              <a:rPr lang="en-US" sz="3200" dirty="0"/>
              <a:t> </a:t>
            </a:r>
            <a:r>
              <a:rPr lang="en-US" sz="3200" dirty="0" err="1"/>
              <a:t>really</a:t>
            </a:r>
            <a:r>
              <a:rPr lang="en-US" sz="3200" dirty="0"/>
              <a:t> </a:t>
            </a:r>
            <a:r>
              <a:rPr lang="en-US" sz="3200" dirty="0" err="1"/>
              <a:t>really</a:t>
            </a:r>
            <a:r>
              <a:rPr lang="en-US" sz="3200" dirty="0"/>
              <a:t> want a puppy!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10000" y="5190746"/>
            <a:ext cx="10968018" cy="113506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2. If you’ve ever been Paris, you’ll know what I’m talking about when I say it’s the most romantic city  in the world.</a:t>
            </a:r>
          </a:p>
        </p:txBody>
      </p:sp>
    </p:spTree>
    <p:extLst>
      <p:ext uri="{BB962C8B-B14F-4D97-AF65-F5344CB8AC3E}">
        <p14:creationId xmlns:p14="http://schemas.microsoft.com/office/powerpoint/2010/main" val="229939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semicolon separates two independent clauses that are related.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7738434" cy="1121414"/>
          </a:xfrm>
        </p:spPr>
        <p:txBody>
          <a:bodyPr>
            <a:normAutofit/>
          </a:bodyPr>
          <a:lstStyle/>
          <a:p>
            <a:r>
              <a:rPr lang="en-US" sz="2800" dirty="0"/>
              <a:t>This week we’re studying cephalopods; next week we’re studying </a:t>
            </a:r>
            <a:r>
              <a:rPr lang="en-US" sz="2800" dirty="0" err="1"/>
              <a:t>nidarians</a:t>
            </a:r>
            <a:r>
              <a:rPr lang="en-US" sz="2800" dirty="0"/>
              <a:t>.</a:t>
            </a:r>
          </a:p>
        </p:txBody>
      </p:sp>
      <p:pic>
        <p:nvPicPr>
          <p:cNvPr id="1026" name="Picture 2" descr="Image result for cephalop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939" y="2222288"/>
            <a:ext cx="3553948" cy="266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09999" y="3554093"/>
            <a:ext cx="7738434" cy="112141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 like to watch individual sports; my dad prefers to watch team sports.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09999" y="4736442"/>
            <a:ext cx="10422107" cy="112141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Mrs</a:t>
            </a:r>
            <a:r>
              <a:rPr lang="en-US" sz="2800" dirty="0"/>
              <a:t> </a:t>
            </a:r>
            <a:r>
              <a:rPr lang="en-US" sz="2800" dirty="0" err="1"/>
              <a:t>Lovitz</a:t>
            </a:r>
            <a:r>
              <a:rPr lang="en-US" sz="2800" dirty="0"/>
              <a:t> has started a tutoring club; many teachers are borrowing this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11904" y="5647464"/>
            <a:ext cx="6694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Think of a semicolon as stronger than a comma, but not quite a full stop.</a:t>
            </a:r>
          </a:p>
        </p:txBody>
      </p:sp>
    </p:spTree>
    <p:extLst>
      <p:ext uri="{BB962C8B-B14F-4D97-AF65-F5344CB8AC3E}">
        <p14:creationId xmlns:p14="http://schemas.microsoft.com/office/powerpoint/2010/main" val="3221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55" y="447188"/>
            <a:ext cx="11532357" cy="970450"/>
          </a:xfrm>
        </p:spPr>
        <p:txBody>
          <a:bodyPr/>
          <a:lstStyle/>
          <a:p>
            <a:r>
              <a:rPr lang="en-US" dirty="0"/>
              <a:t>You may also need semicolons to separate items in list when items contain several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1899337"/>
          </a:xfrm>
        </p:spPr>
        <p:txBody>
          <a:bodyPr>
            <a:normAutofit/>
          </a:bodyPr>
          <a:lstStyle/>
          <a:p>
            <a:r>
              <a:rPr lang="en-US" sz="2400" dirty="0"/>
              <a:t>In order to complete the experiment, you will need: 5 magnets with labeled poles; 5 cylindrical beakers; iron shavings or very small nails; and distilled water.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1846" y="3807702"/>
            <a:ext cx="10554574" cy="18993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invite list to my birthday party includes Emily and her boyfriend; Danielle and the foreign exchange student staying with her; the </a:t>
            </a:r>
            <a:r>
              <a:rPr lang="en-US" sz="2400" dirty="0" err="1"/>
              <a:t>McDavis</a:t>
            </a:r>
            <a:r>
              <a:rPr lang="en-US" sz="2400" dirty="0"/>
              <a:t> twins; and everyone in my form group.</a:t>
            </a:r>
          </a:p>
        </p:txBody>
      </p:sp>
    </p:spTree>
    <p:extLst>
      <p:ext uri="{BB962C8B-B14F-4D97-AF65-F5344CB8AC3E}">
        <p14:creationId xmlns:p14="http://schemas.microsoft.com/office/powerpoint/2010/main" val="378093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5 compound sentences separated by a semicolon.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972954" cy="3636511"/>
          </a:xfrm>
        </p:spPr>
        <p:txBody>
          <a:bodyPr>
            <a:normAutofit/>
          </a:bodyPr>
          <a:lstStyle/>
          <a:p>
            <a:r>
              <a:rPr lang="en-US" sz="2600" b="1" u="sng" dirty="0">
                <a:solidFill>
                  <a:srgbClr val="FFFF00"/>
                </a:solidFill>
              </a:rPr>
              <a:t>Added challenge: Use some of the following vocabulary words</a:t>
            </a:r>
          </a:p>
          <a:p>
            <a:pPr marL="0" indent="0">
              <a:buNone/>
            </a:pPr>
            <a:endParaRPr lang="en-US" sz="2600" b="1" u="sng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rgbClr val="FFFF00"/>
                </a:solidFill>
              </a:rPr>
              <a:t>*melancholy		*obsolete		*ponder		*gullible</a:t>
            </a:r>
          </a:p>
          <a:p>
            <a:pPr marL="457200" lvl="1" indent="0">
              <a:buNone/>
            </a:pPr>
            <a:r>
              <a:rPr lang="en-US" sz="2600" dirty="0">
                <a:solidFill>
                  <a:srgbClr val="FFFF00"/>
                </a:solidFill>
              </a:rPr>
              <a:t>*arid		*detrimental		*ignorant		*stealthy</a:t>
            </a:r>
          </a:p>
          <a:p>
            <a:pPr marL="457200" lvl="1" indent="0">
              <a:buNone/>
            </a:pPr>
            <a:r>
              <a:rPr lang="en-US" sz="2600" dirty="0">
                <a:solidFill>
                  <a:srgbClr val="FFFF00"/>
                </a:solidFill>
              </a:rPr>
              <a:t>*plausible		*cope</a:t>
            </a:r>
          </a:p>
        </p:txBody>
      </p:sp>
    </p:spTree>
    <p:extLst>
      <p:ext uri="{BB962C8B-B14F-4D97-AF65-F5344CB8AC3E}">
        <p14:creationId xmlns:p14="http://schemas.microsoft.com/office/powerpoint/2010/main" val="3677917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512" y="232012"/>
            <a:ext cx="10782300" cy="1364776"/>
          </a:xfrm>
        </p:spPr>
        <p:txBody>
          <a:bodyPr/>
          <a:lstStyle/>
          <a:p>
            <a:r>
              <a:rPr lang="en-US" sz="4800" dirty="0"/>
              <a:t>Expanding a sentence with commas, parentheses and dashes</a:t>
            </a:r>
          </a:p>
        </p:txBody>
      </p:sp>
      <p:pic>
        <p:nvPicPr>
          <p:cNvPr id="2050" name="Picture 2" descr="Image result for parenthe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069" y="1866607"/>
            <a:ext cx="1962151" cy="261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com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097" y="1866607"/>
            <a:ext cx="1980632" cy="264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black transparent da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642" y="2497540"/>
            <a:ext cx="4475330" cy="89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701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9" y="447188"/>
            <a:ext cx="11036257" cy="970450"/>
          </a:xfrm>
        </p:spPr>
        <p:txBody>
          <a:bodyPr/>
          <a:lstStyle/>
          <a:p>
            <a:r>
              <a:rPr lang="en-US" dirty="0"/>
              <a:t>Use a comma for non-restrictive elements: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9" y="4142955"/>
            <a:ext cx="10554574" cy="1858394"/>
          </a:xfrm>
        </p:spPr>
        <p:txBody>
          <a:bodyPr>
            <a:normAutofit/>
          </a:bodyPr>
          <a:lstStyle/>
          <a:p>
            <a:r>
              <a:rPr lang="en-US" sz="2800" dirty="0"/>
              <a:t>The Artic, </a:t>
            </a:r>
            <a:r>
              <a:rPr lang="en-US" sz="2800" dirty="0">
                <a:solidFill>
                  <a:srgbClr val="0070C0"/>
                </a:solidFill>
              </a:rPr>
              <a:t>a harsh and desolate climate</a:t>
            </a:r>
            <a:r>
              <a:rPr lang="en-US" sz="2800" dirty="0"/>
              <a:t>, is home to polar bears, </a:t>
            </a:r>
            <a:r>
              <a:rPr lang="en-US" sz="2800" dirty="0">
                <a:solidFill>
                  <a:srgbClr val="0070C0"/>
                </a:solidFill>
              </a:rPr>
              <a:t>an aggressive and predatory species</a:t>
            </a:r>
            <a:r>
              <a:rPr lang="en-US" sz="2800" dirty="0"/>
              <a:t>, as well as narwhals and seals.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9999" y="2284561"/>
            <a:ext cx="10554574" cy="185839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Inuit, </a:t>
            </a:r>
            <a:r>
              <a:rPr lang="en-US" sz="2800" dirty="0">
                <a:solidFill>
                  <a:srgbClr val="0070C0"/>
                </a:solidFill>
              </a:rPr>
              <a:t>sometimes referred to as Eskimos</a:t>
            </a:r>
            <a:r>
              <a:rPr lang="en-US" sz="2800" dirty="0"/>
              <a:t>, are a resourceful tribe of native North Americans.</a:t>
            </a:r>
          </a:p>
        </p:txBody>
      </p:sp>
    </p:spTree>
    <p:extLst>
      <p:ext uri="{BB962C8B-B14F-4D97-AF65-F5344CB8AC3E}">
        <p14:creationId xmlns:p14="http://schemas.microsoft.com/office/powerpoint/2010/main" val="248183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Parentheses add information that is not essential to the main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1489904"/>
          </a:xfrm>
        </p:spPr>
        <p:txBody>
          <a:bodyPr>
            <a:normAutofit/>
          </a:bodyPr>
          <a:lstStyle/>
          <a:p>
            <a:r>
              <a:rPr lang="en-US" sz="2800" dirty="0"/>
              <a:t>My sister </a:t>
            </a:r>
            <a:r>
              <a:rPr lang="en-US" sz="2800" dirty="0">
                <a:solidFill>
                  <a:srgbClr val="0070C0"/>
                </a:solidFill>
              </a:rPr>
              <a:t>(the most annoying person in the world) </a:t>
            </a:r>
            <a:r>
              <a:rPr lang="en-US" sz="2800" dirty="0"/>
              <a:t>is on her way home college.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3370975"/>
            <a:ext cx="10554574" cy="148990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Queen Elizabeth I </a:t>
            </a:r>
            <a:r>
              <a:rPr lang="en-US" sz="2800" dirty="0">
                <a:solidFill>
                  <a:srgbClr val="0070C0"/>
                </a:solidFill>
              </a:rPr>
              <a:t>(1533-1603)</a:t>
            </a:r>
            <a:r>
              <a:rPr lang="en-US" sz="2800" dirty="0"/>
              <a:t> was the last monarch of the Tudor Dynasty.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01288" y="4710731"/>
            <a:ext cx="10554574" cy="148990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By using apple sauce as a substitute for eggs </a:t>
            </a:r>
            <a:r>
              <a:rPr lang="en-US" sz="2800" dirty="0">
                <a:solidFill>
                  <a:srgbClr val="0070C0"/>
                </a:solidFill>
              </a:rPr>
              <a:t>(I forgot them off my shopping list)</a:t>
            </a:r>
            <a:r>
              <a:rPr lang="en-US" sz="2800" dirty="0"/>
              <a:t>, I learned I could never be a vegan. </a:t>
            </a:r>
          </a:p>
        </p:txBody>
      </p:sp>
    </p:spTree>
    <p:extLst>
      <p:ext uri="{BB962C8B-B14F-4D97-AF65-F5344CB8AC3E}">
        <p14:creationId xmlns:p14="http://schemas.microsoft.com/office/powerpoint/2010/main" val="321540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103" y="426297"/>
            <a:ext cx="11131791" cy="970450"/>
          </a:xfrm>
        </p:spPr>
        <p:txBody>
          <a:bodyPr/>
          <a:lstStyle/>
          <a:p>
            <a:r>
              <a:rPr lang="en-US" dirty="0"/>
              <a:t>Dashes can be used in place of parentheses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1012232"/>
          </a:xfrm>
        </p:spPr>
        <p:txBody>
          <a:bodyPr>
            <a:normAutofit/>
          </a:bodyPr>
          <a:lstStyle/>
          <a:p>
            <a:r>
              <a:rPr lang="en-US" sz="2800" dirty="0"/>
              <a:t>My </a:t>
            </a:r>
            <a:r>
              <a:rPr lang="en-US" sz="2800" dirty="0" err="1"/>
              <a:t>favourite</a:t>
            </a:r>
            <a:r>
              <a:rPr lang="en-US" sz="2800" dirty="0"/>
              <a:t> basketball team is the Bulls </a:t>
            </a:r>
            <a:r>
              <a:rPr lang="en-US" sz="2800" dirty="0">
                <a:solidFill>
                  <a:srgbClr val="0070C0"/>
                </a:solidFill>
              </a:rPr>
              <a:t>– I was born in Chicago - </a:t>
            </a:r>
            <a:r>
              <a:rPr lang="en-US" sz="2800" dirty="0"/>
              <a:t>and I am saving up for season tickets.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10000" y="3533054"/>
            <a:ext cx="10554574" cy="101223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 know I’m going to pass Chinese </a:t>
            </a:r>
            <a:r>
              <a:rPr lang="en-US" sz="2800" dirty="0">
                <a:solidFill>
                  <a:srgbClr val="0070C0"/>
                </a:solidFill>
              </a:rPr>
              <a:t>– I’ve been speaking it since I was 6 – </a:t>
            </a:r>
            <a:r>
              <a:rPr lang="en-US" sz="2800" dirty="0"/>
              <a:t>so I don’t even bother to study.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9445" y="4981991"/>
            <a:ext cx="6516573" cy="1500696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0070C0"/>
                </a:solidFill>
              </a:rPr>
              <a:t>The only difference between brackets and dashes is that you can use only one dash.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960357" y="4545286"/>
            <a:ext cx="4763069" cy="2115416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 haven’t spoken to Marie since I stole her boyfriend – a choice I’ve regretted ever since.</a:t>
            </a:r>
          </a:p>
        </p:txBody>
      </p:sp>
    </p:spTree>
    <p:extLst>
      <p:ext uri="{BB962C8B-B14F-4D97-AF65-F5344CB8AC3E}">
        <p14:creationId xmlns:p14="http://schemas.microsoft.com/office/powerpoint/2010/main" val="424017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5 sentences containing non-restrictive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972954" cy="3636511"/>
          </a:xfrm>
        </p:spPr>
        <p:txBody>
          <a:bodyPr>
            <a:normAutofit/>
          </a:bodyPr>
          <a:lstStyle/>
          <a:p>
            <a:r>
              <a:rPr lang="en-US" sz="2600" b="1" u="sng" dirty="0">
                <a:solidFill>
                  <a:srgbClr val="FFFF00"/>
                </a:solidFill>
              </a:rPr>
              <a:t>Added challenge: Use some the vocabulary words you were unable to use last time</a:t>
            </a:r>
          </a:p>
          <a:p>
            <a:pPr marL="0" indent="0">
              <a:buNone/>
            </a:pPr>
            <a:endParaRPr lang="en-US" sz="2600" b="1" u="sng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sz="2600" dirty="0">
                <a:solidFill>
                  <a:srgbClr val="FFFF00"/>
                </a:solidFill>
              </a:rPr>
              <a:t>*melancholy		*obsolete		*ponder		*gullible</a:t>
            </a:r>
          </a:p>
          <a:p>
            <a:pPr marL="457200" lvl="1" indent="0">
              <a:buNone/>
            </a:pPr>
            <a:r>
              <a:rPr lang="en-US" sz="2600" dirty="0">
                <a:solidFill>
                  <a:srgbClr val="FFFF00"/>
                </a:solidFill>
              </a:rPr>
              <a:t>*arid		*detrimental		*ignorant		*stealthy</a:t>
            </a:r>
          </a:p>
          <a:p>
            <a:pPr marL="457200" lvl="1" indent="0">
              <a:buNone/>
            </a:pPr>
            <a:r>
              <a:rPr lang="en-US" sz="2600" dirty="0">
                <a:solidFill>
                  <a:srgbClr val="FFFF00"/>
                </a:solidFill>
              </a:rPr>
              <a:t>*plausible		*cope</a:t>
            </a:r>
          </a:p>
        </p:txBody>
      </p:sp>
    </p:spTree>
    <p:extLst>
      <p:ext uri="{BB962C8B-B14F-4D97-AF65-F5344CB8AC3E}">
        <p14:creationId xmlns:p14="http://schemas.microsoft.com/office/powerpoint/2010/main" val="1985581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1119</TotalTime>
  <Words>492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2</vt:lpstr>
      <vt:lpstr>Quotable</vt:lpstr>
      <vt:lpstr>Expanding a sentence with semi-colons commas, parentheses and dashes</vt:lpstr>
      <vt:lpstr>How to use a semicolon</vt:lpstr>
      <vt:lpstr>Quick Review: CLAUSES</vt:lpstr>
      <vt:lpstr>A semicolon separates two independent clauses that are related.</vt:lpstr>
      <vt:lpstr>You may also need semicolons to separate items in list when items contain several words</vt:lpstr>
      <vt:lpstr>Write 5 compound sentences separated by a semicolon.</vt:lpstr>
      <vt:lpstr>Expanding a sentence with commas, parentheses and dashes</vt:lpstr>
      <vt:lpstr>Use a comma for non-restrictive elements:</vt:lpstr>
      <vt:lpstr>Parentheses add information that is not essential to the main point</vt:lpstr>
      <vt:lpstr>Dashes can be used in place of parentheses</vt:lpstr>
      <vt:lpstr>Write 5 sentences containing non-restrictive elements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a semicolon</dc:title>
  <dc:creator>Lauren Crowley</dc:creator>
  <cp:lastModifiedBy>Lauren Crowley</cp:lastModifiedBy>
  <cp:revision>18</cp:revision>
  <dcterms:created xsi:type="dcterms:W3CDTF">2016-11-14T01:59:44Z</dcterms:created>
  <dcterms:modified xsi:type="dcterms:W3CDTF">2017-02-13T05:37:38Z</dcterms:modified>
</cp:coreProperties>
</file>