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5" r:id="rId9"/>
    <p:sldId id="266" r:id="rId10"/>
    <p:sldId id="267" r:id="rId11"/>
    <p:sldId id="269" r:id="rId12"/>
    <p:sldId id="268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67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96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5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3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1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2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7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3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89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8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1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3D97AE08-28CA-49A3-9EB5-A236560E5BD7}" type="datetimeFigureOut">
              <a:rPr lang="en-US" smtClean="0"/>
              <a:t>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2D2409DF-48D2-4E7F-A2D0-B3ED2FFEB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1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512" y="232012"/>
            <a:ext cx="10782300" cy="2335410"/>
          </a:xfrm>
        </p:spPr>
        <p:txBody>
          <a:bodyPr/>
          <a:lstStyle/>
          <a:p>
            <a:r>
              <a:rPr lang="en-US" dirty="0"/>
              <a:t>Simple, Compound, and Complex Sentences</a:t>
            </a:r>
          </a:p>
        </p:txBody>
      </p:sp>
      <p:pic>
        <p:nvPicPr>
          <p:cNvPr id="1026" name="Picture 2" descr="Image result for sentence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337" y="2772138"/>
            <a:ext cx="333375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sentence stru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27" y="2968347"/>
            <a:ext cx="5339047" cy="317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84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part of speech is required in EVERY sentence in the English language?</a:t>
            </a:r>
          </a:p>
        </p:txBody>
      </p:sp>
      <p:pic>
        <p:nvPicPr>
          <p:cNvPr id="2052" name="Picture 4" descr="Image result for ver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38" y="2417150"/>
            <a:ext cx="6864063" cy="201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57224" y="4435521"/>
            <a:ext cx="11093498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However, not all verbs </a:t>
            </a:r>
            <a:r>
              <a:rPr lang="en-US" i="1" dirty="0"/>
              <a:t>look </a:t>
            </a:r>
            <a:r>
              <a:rPr lang="en-US" dirty="0"/>
              <a:t>like an action.</a:t>
            </a:r>
          </a:p>
        </p:txBody>
      </p:sp>
    </p:spTree>
    <p:extLst>
      <p:ext uri="{BB962C8B-B14F-4D97-AF65-F5344CB8AC3E}">
        <p14:creationId xmlns:p14="http://schemas.microsoft.com/office/powerpoint/2010/main" val="201410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uhaus 93" panose="04030905020B02020C02" pitchFamily="82" charset="0"/>
              </a:rPr>
              <a:t>The following are all verbs: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2530567" cy="425264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was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were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being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been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26655" y="2011680"/>
            <a:ext cx="2530567" cy="4252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en-US" sz="2800" dirty="0"/>
              <a:t> might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may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can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should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could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would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36154" y="1822886"/>
            <a:ext cx="2530567" cy="4252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en-US" sz="2800" dirty="0"/>
              <a:t>have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has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had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having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must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shall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 will</a:t>
            </a:r>
          </a:p>
        </p:txBody>
      </p:sp>
      <p:pic>
        <p:nvPicPr>
          <p:cNvPr id="3074" name="Picture 2" descr="Image result for ver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30" y="2414284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9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express yourself, you often need more than one verb.</a:t>
            </a:r>
          </a:p>
        </p:txBody>
      </p:sp>
      <p:pic>
        <p:nvPicPr>
          <p:cNvPr id="4098" name="Picture 2" descr="Image result for verb phra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74" y="2460068"/>
            <a:ext cx="5746200" cy="302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01803" y="2460068"/>
            <a:ext cx="3275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verb that refers to the action is the </a:t>
            </a:r>
            <a:r>
              <a:rPr lang="en-US" sz="2800" b="1" dirty="0"/>
              <a:t>main verb.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601802" y="4147400"/>
            <a:ext cx="3275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verbs that refer to tense or condition are </a:t>
            </a:r>
            <a:r>
              <a:rPr lang="en-US" sz="2800" b="1" dirty="0"/>
              <a:t>helping verbs.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593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verb phr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72" y="670125"/>
            <a:ext cx="9820507" cy="552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520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main verbs and helping verbs in the following sentences?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2311930"/>
            <a:ext cx="10753725" cy="485861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I have never visited France.</a:t>
            </a:r>
          </a:p>
          <a:p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220872" y="2767324"/>
            <a:ext cx="750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3152" y="2767324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438275" y="3446969"/>
            <a:ext cx="10753725" cy="485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Sandra is lurking under the stairs.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8168" y="3790852"/>
            <a:ext cx="750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56680" y="3790852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76274" y="4521788"/>
            <a:ext cx="10924323" cy="700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By next month, Alisha and Tom will have been dating for a year.</a:t>
            </a:r>
          </a:p>
          <a:p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818729" y="4871928"/>
            <a:ext cx="750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4161" y="4871928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924334" y="5568095"/>
            <a:ext cx="10753725" cy="485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You are not going to lead this discussion.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1286" y="4871928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16306" y="4871928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12409" y="5848206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7074" y="5848206"/>
            <a:ext cx="87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helping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0992" y="5923731"/>
            <a:ext cx="750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main</a:t>
            </a:r>
          </a:p>
        </p:txBody>
      </p:sp>
    </p:spTree>
    <p:extLst>
      <p:ext uri="{BB962C8B-B14F-4D97-AF65-F5344CB8AC3E}">
        <p14:creationId xmlns:p14="http://schemas.microsoft.com/office/powerpoint/2010/main" val="90466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Subject: The who or the what that is doing the verb.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2298284"/>
            <a:ext cx="7299421" cy="73152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The black rhino is an endangered species.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28991" y="3170357"/>
            <a:ext cx="7299421" cy="731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7030A0"/>
                </a:solidFill>
              </a:rPr>
              <a:t>My sister cannot sit still.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95725" y="4182983"/>
            <a:ext cx="7299421" cy="731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7030A0"/>
                </a:solidFill>
              </a:rPr>
              <a:t>Eventually, all the fresh water will run out.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393900" y="5355194"/>
            <a:ext cx="7637204" cy="1059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7030A0"/>
                </a:solidFill>
              </a:rPr>
              <a:t>In the movie theatre, a strange man is lurking behind the curtains.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423" y="1787109"/>
            <a:ext cx="4019410" cy="731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solidFill>
                  <a:srgbClr val="00B0F0"/>
                </a:solidFill>
              </a:rPr>
              <a:t>Where is the subject?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421" y="2524026"/>
            <a:ext cx="2345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___________________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8991" y="3320713"/>
            <a:ext cx="1892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______________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subject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21922" y="4473892"/>
            <a:ext cx="319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__________________________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subject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3611" y="5548699"/>
            <a:ext cx="3199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_____________________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subject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967716" y="3511962"/>
            <a:ext cx="3000379" cy="1571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00B0F0"/>
                </a:solidFill>
              </a:rPr>
              <a:t>subject</a:t>
            </a:r>
            <a:r>
              <a:rPr lang="en-US" sz="4400" dirty="0">
                <a:solidFill>
                  <a:srgbClr val="00B0F0"/>
                </a:solidFill>
              </a:rPr>
              <a:t>= who or what is doing the verb</a:t>
            </a:r>
          </a:p>
        </p:txBody>
      </p:sp>
    </p:spTree>
    <p:extLst>
      <p:ext uri="{BB962C8B-B14F-4D97-AF65-F5344CB8AC3E}">
        <p14:creationId xmlns:p14="http://schemas.microsoft.com/office/powerpoint/2010/main" val="2985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5" y="499533"/>
            <a:ext cx="2395942" cy="1658198"/>
          </a:xfrm>
        </p:spPr>
        <p:txBody>
          <a:bodyPr/>
          <a:lstStyle/>
          <a:p>
            <a:r>
              <a:rPr lang="en-US" dirty="0"/>
              <a:t>Clause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5" y="2157731"/>
            <a:ext cx="10753725" cy="37661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 I eat pizza.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 I eat pizza and it’s delicious!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 I eat pizza and tacos.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 Because pizza is delicious, I eat it all the time.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 Whenever I eat pizza, I feel amazing, so I eat it every day.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27359" y="499533"/>
            <a:ext cx="7481969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Contains a subject and a verb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124698" y="1976606"/>
            <a:ext cx="393544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How many clauses in the following sentences?</a:t>
            </a:r>
          </a:p>
        </p:txBody>
      </p:sp>
    </p:spTree>
    <p:extLst>
      <p:ext uri="{BB962C8B-B14F-4D97-AF65-F5344CB8AC3E}">
        <p14:creationId xmlns:p14="http://schemas.microsoft.com/office/powerpoint/2010/main" val="377474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966" y="499533"/>
            <a:ext cx="11608231" cy="1658198"/>
          </a:xfrm>
        </p:spPr>
        <p:txBody>
          <a:bodyPr/>
          <a:lstStyle/>
          <a:p>
            <a:r>
              <a:rPr lang="en-US" dirty="0"/>
              <a:t>Simple, compound and complex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2810463" cy="576537"/>
          </a:xfrm>
        </p:spPr>
        <p:txBody>
          <a:bodyPr>
            <a:normAutofit/>
          </a:bodyPr>
          <a:lstStyle/>
          <a:p>
            <a:r>
              <a:rPr lang="en-US" sz="3200" dirty="0"/>
              <a:t>I eat pizza.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6656" y="2768514"/>
            <a:ext cx="4158815" cy="57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 eat pizza every day.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6655" y="3525348"/>
            <a:ext cx="4158815" cy="57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 eat pizza, and I love it!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76654" y="4424399"/>
            <a:ext cx="6561051" cy="61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 eat pizza, but I only eat it on Friday.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6653" y="5215478"/>
            <a:ext cx="6561053" cy="57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 eat pizza because it’s my </a:t>
            </a:r>
            <a:r>
              <a:rPr lang="en-US" sz="3200" dirty="0" err="1"/>
              <a:t>favourite</a:t>
            </a:r>
            <a:r>
              <a:rPr lang="en-US" sz="3200" dirty="0"/>
              <a:t>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76654" y="5934233"/>
            <a:ext cx="8405353" cy="57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Since pizza is the bomb, I eat it all the time.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998819" y="2023229"/>
            <a:ext cx="2810463" cy="576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simple sentence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809587" y="2797594"/>
            <a:ext cx="2810463" cy="576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simple sentence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228043" y="3488485"/>
            <a:ext cx="3528499" cy="576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compound sentence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436627" y="4407648"/>
            <a:ext cx="3528499" cy="576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compound sentence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992292" y="5215477"/>
            <a:ext cx="3528499" cy="57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complex sentence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28095" y="5907964"/>
            <a:ext cx="3528499" cy="576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complex sentence</a:t>
            </a:r>
          </a:p>
        </p:txBody>
      </p:sp>
    </p:spTree>
    <p:extLst>
      <p:ext uri="{BB962C8B-B14F-4D97-AF65-F5344CB8AC3E}">
        <p14:creationId xmlns:p14="http://schemas.microsoft.com/office/powerpoint/2010/main" val="87832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know the difference?</a:t>
            </a:r>
          </a:p>
        </p:txBody>
      </p:sp>
      <p:pic>
        <p:nvPicPr>
          <p:cNvPr id="2050" name="Picture 2" descr="Image result for conjunction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560" y="1912072"/>
            <a:ext cx="8841864" cy="402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57223" y="5540990"/>
            <a:ext cx="4692699" cy="1228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CONJUNCTIONS!</a:t>
            </a:r>
          </a:p>
        </p:txBody>
      </p:sp>
    </p:spTree>
    <p:extLst>
      <p:ext uri="{BB962C8B-B14F-4D97-AF65-F5344CB8AC3E}">
        <p14:creationId xmlns:p14="http://schemas.microsoft.com/office/powerpoint/2010/main" val="140432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4491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Are made of one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independent</a:t>
            </a:r>
            <a:r>
              <a:rPr lang="en-US" sz="2800" dirty="0"/>
              <a:t> clause and one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  <a:r>
              <a:rPr lang="en-US" sz="2800" dirty="0"/>
              <a:t> clause.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1808" y="3137747"/>
            <a:ext cx="2785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Can stand alone as a complete sentence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70369" y="3061545"/>
            <a:ext cx="2785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Depends on the other clause for meaning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947916" y="2456597"/>
            <a:ext cx="626880" cy="5322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142955" y="4951192"/>
            <a:ext cx="10753725" cy="444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You may be afraid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rgbClr val="00B050"/>
                </a:solidFill>
              </a:rPr>
              <a:t>if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 you read Dracula</a:t>
            </a:r>
            <a:r>
              <a:rPr lang="en-US" sz="3600" b="1" dirty="0"/>
              <a:t>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7820170" y="2395958"/>
            <a:ext cx="586852" cy="592902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1142956" y="5632342"/>
            <a:ext cx="7264066" cy="444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00B050"/>
                </a:solidFill>
              </a:rPr>
              <a:t>If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b="1" dirty="0">
                <a:solidFill>
                  <a:srgbClr val="00B0F0"/>
                </a:solidFill>
              </a:rPr>
              <a:t>you read Dracula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, you may be afraid.</a:t>
            </a:r>
            <a:endParaRPr lang="en-US" sz="3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803841" y="2692409"/>
            <a:ext cx="21258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FFC000"/>
                </a:solidFill>
              </a:rPr>
              <a:t>Subordinating conjunctions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because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unless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although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since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until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C000"/>
                </a:solidFill>
              </a:rPr>
              <a:t>while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04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11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Sentences: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540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Dracula drinks blood 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because</a:t>
            </a:r>
            <a:r>
              <a:rPr lang="en-US" sz="2800" dirty="0"/>
              <a:t> he needs it to survive.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38275" y="2764581"/>
            <a:ext cx="10753725" cy="54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Because</a:t>
            </a:r>
            <a:r>
              <a:rPr lang="en-US" sz="2800" dirty="0"/>
              <a:t> he needs it to survive, Dracula drinks blood.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6656" y="3523827"/>
            <a:ext cx="10753725" cy="54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/>
              <a:t>Don’t go out at night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en-US" sz="2800" dirty="0"/>
              <a:t> you’re afraid of vampires.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438274" y="4276728"/>
            <a:ext cx="10753725" cy="54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If</a:t>
            </a:r>
            <a:r>
              <a:rPr lang="en-US" sz="2800" dirty="0"/>
              <a:t> you’re afraid of vampires, don’t go out at night.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6656" y="5029629"/>
            <a:ext cx="10753725" cy="54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dirty="0"/>
              <a:t>You’re not safe against vampires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unless</a:t>
            </a:r>
            <a:r>
              <a:rPr lang="en-US" sz="2800" dirty="0"/>
              <a:t> you carry garlic.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38275" y="5782530"/>
            <a:ext cx="10753725" cy="54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Unless</a:t>
            </a:r>
            <a:r>
              <a:rPr lang="en-US" sz="2800" dirty="0"/>
              <a:t> you carry garlic, you’re not safe against vampires.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79685" y="2479365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79685" y="3904569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560565" y="5448530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616103" y="3176866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880981" y="4674145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208551" y="6237597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490849" y="2449630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178170" y="3198125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005061" y="3927749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250323" y="4697830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250323" y="6237792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21373" y="2449627"/>
            <a:ext cx="4408227" cy="257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579685" y="3156410"/>
            <a:ext cx="4070488" cy="1182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03595" y="3931115"/>
            <a:ext cx="3693156" cy="1182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579685" y="4700125"/>
            <a:ext cx="3787084" cy="1182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366769" y="5473319"/>
            <a:ext cx="3200207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579685" y="6199399"/>
            <a:ext cx="2978667" cy="15197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2"/>
          <p:cNvSpPr txBox="1">
            <a:spLocks/>
          </p:cNvSpPr>
          <p:nvPr/>
        </p:nvSpPr>
        <p:spPr>
          <a:xfrm>
            <a:off x="6208551" y="5527486"/>
            <a:ext cx="1751840" cy="39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dependent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748437" y="2414554"/>
            <a:ext cx="2866492" cy="1251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058777" y="3140643"/>
            <a:ext cx="2866492" cy="1251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817077" y="3917223"/>
            <a:ext cx="2866492" cy="1251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5533626" y="4667720"/>
            <a:ext cx="2866492" cy="1251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929567" y="5410107"/>
            <a:ext cx="4249046" cy="15227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005061" y="6181233"/>
            <a:ext cx="4507429" cy="1816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258775" y="399600"/>
            <a:ext cx="4341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dependent clause begins with the conjunction.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79893" y="1218957"/>
            <a:ext cx="337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If your sentence begins with a dependent clause, you need a comma.</a:t>
            </a:r>
          </a:p>
        </p:txBody>
      </p:sp>
    </p:spTree>
    <p:extLst>
      <p:ext uri="{BB962C8B-B14F-4D97-AF65-F5344CB8AC3E}">
        <p14:creationId xmlns:p14="http://schemas.microsoft.com/office/powerpoint/2010/main" val="301014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Compound- Complex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1"/>
            <a:ext cx="10753725" cy="936236"/>
          </a:xfrm>
        </p:spPr>
        <p:txBody>
          <a:bodyPr>
            <a:normAutofit/>
          </a:bodyPr>
          <a:lstStyle/>
          <a:p>
            <a:r>
              <a:rPr lang="en-US" sz="3200" dirty="0"/>
              <a:t>Made up of two or more independent clause AND one or more dependent clauses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6657" y="3201760"/>
            <a:ext cx="11069898" cy="19707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3200" dirty="0"/>
              <a:t>My friend and I went to the movie that I had been wanting to see, and then we got milkshakes afterward.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832514" y="4135272"/>
            <a:ext cx="560923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32514" y="5172501"/>
            <a:ext cx="625067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62383" y="4135272"/>
            <a:ext cx="476761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18263" y="4187130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18262" y="5226289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7325" y="4187130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dependent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50405" y="4905684"/>
            <a:ext cx="2429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How many clauses?</a:t>
            </a:r>
          </a:p>
        </p:txBody>
      </p:sp>
    </p:spTree>
    <p:extLst>
      <p:ext uri="{BB962C8B-B14F-4D97-AF65-F5344CB8AC3E}">
        <p14:creationId xmlns:p14="http://schemas.microsoft.com/office/powerpoint/2010/main" val="402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 txBox="1">
            <a:spLocks/>
          </p:cNvSpPr>
          <p:nvPr/>
        </p:nvSpPr>
        <p:spPr>
          <a:xfrm>
            <a:off x="676656" y="3282435"/>
            <a:ext cx="10888782" cy="2141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3200" b="1" dirty="0"/>
              <a:t>Before they were friends, Isabelle and Erica knew Angie, but they didn’t realize that they had met until they were in the same class.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Compound- Complex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1"/>
            <a:ext cx="10753725" cy="936236"/>
          </a:xfrm>
        </p:spPr>
        <p:txBody>
          <a:bodyPr>
            <a:normAutofit/>
          </a:bodyPr>
          <a:lstStyle/>
          <a:p>
            <a:r>
              <a:rPr lang="en-US" sz="3200" b="1" dirty="0"/>
              <a:t>Before they were friends, Isabelle and Erica knew Angie, but they didn’t realize that they had met until they were in the same class.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6657" y="3201760"/>
            <a:ext cx="11069898" cy="1970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endParaRPr lang="en-US" sz="3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043611" y="5172502"/>
            <a:ext cx="5183680" cy="18334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977491" y="4171048"/>
            <a:ext cx="4656991" cy="40901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97612" y="4116547"/>
            <a:ext cx="3880253" cy="3405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02172" y="4230284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21060" y="5109562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independent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2160" y="4117806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dependent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39908" y="5504596"/>
            <a:ext cx="2429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How many clauses?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797612" y="5155937"/>
            <a:ext cx="5116801" cy="1455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196698" y="5170489"/>
            <a:ext cx="1637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dependent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9901031" y="4187130"/>
            <a:ext cx="1411051" cy="195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048000" y="282883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1C2336"/>
                </a:solidFill>
                <a:latin typeface="Palatino"/>
              </a:rPr>
              <a:t>When a dependent clause occurs between two independent clauses and applies only to the second, the dependent clause should be set off with commas.</a:t>
            </a:r>
          </a:p>
          <a:p>
            <a:r>
              <a:rPr lang="en-US" dirty="0">
                <a:solidFill>
                  <a:srgbClr val="1C2336"/>
                </a:solidFill>
                <a:latin typeface="Palatino"/>
              </a:rPr>
              <a:t> </a:t>
            </a:r>
            <a:endParaRPr lang="en-US" b="0" i="0" dirty="0">
              <a:solidFill>
                <a:srgbClr val="1C2336"/>
              </a:solidFill>
              <a:effectLst/>
              <a:latin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49733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build="p"/>
      <p:bldP spid="4" grpId="0"/>
      <p:bldP spid="12" grpId="0"/>
      <p:bldP spid="13" grpId="0"/>
      <p:bldP spid="14" grpId="0"/>
      <p:bldP spid="15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you notice about the punctuation in compound-complex sentences?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165" y="2125875"/>
            <a:ext cx="10753725" cy="799759"/>
          </a:xfrm>
        </p:spPr>
        <p:txBody>
          <a:bodyPr>
            <a:noAutofit/>
          </a:bodyPr>
          <a:lstStyle/>
          <a:p>
            <a:r>
              <a:rPr lang="en-US" sz="2800" dirty="0"/>
              <a:t>If we want this business to work, you need to find suppliers and I need to find buyers.</a:t>
            </a: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8165" y="4264480"/>
            <a:ext cx="10753725" cy="799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prime minister’s plan seemed quickly and sloppily put together, and when they saw it, the opposition party immediately attacked it.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74464" y="3112153"/>
            <a:ext cx="10753725" cy="1152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50"/>
                </a:solidFill>
              </a:rPr>
              <a:t>When a sentence begins with a dependent clause that applies to two independent clauses that follow, insert a comma after the dependent clause, but do not insert a comma between the independent clauses.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74464" y="5218902"/>
            <a:ext cx="10753725" cy="1152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50"/>
                </a:solidFill>
              </a:rPr>
              <a:t>When a dependent clause occurs between two independent clauses and applies only to the second, the dependent clause should be set off with commas.</a:t>
            </a:r>
          </a:p>
          <a:p>
            <a:r>
              <a:rPr lang="en-US" dirty="0">
                <a:solidFill>
                  <a:srgbClr val="00B05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640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1518</TotalTime>
  <Words>801</Words>
  <Application>Microsoft Office PowerPoint</Application>
  <PresentationFormat>Widescreen</PresentationFormat>
  <Paragraphs>140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Bauhaus 93</vt:lpstr>
      <vt:lpstr>Calibri Light</vt:lpstr>
      <vt:lpstr>Palatino</vt:lpstr>
      <vt:lpstr>Wingdings</vt:lpstr>
      <vt:lpstr>Metropolitan</vt:lpstr>
      <vt:lpstr>Simple, Compound, and Complex Sentences</vt:lpstr>
      <vt:lpstr>What part of speech is required in EVERY sentence in the English language?</vt:lpstr>
      <vt:lpstr>The following are all verbs:</vt:lpstr>
      <vt:lpstr>To express yourself, you often need more than one verb.</vt:lpstr>
      <vt:lpstr>PowerPoint Presentation</vt:lpstr>
      <vt:lpstr>What are the main verbs and helping verbs in the following sentences?</vt:lpstr>
      <vt:lpstr>Subject: The who or the what that is doing the verb.</vt:lpstr>
      <vt:lpstr>Clause</vt:lpstr>
      <vt:lpstr>Simple, compound and complex sentences</vt:lpstr>
      <vt:lpstr>How do you know the difference?</vt:lpstr>
      <vt:lpstr>Complex Sentences</vt:lpstr>
      <vt:lpstr>Complex Sentences:</vt:lpstr>
      <vt:lpstr>Compound- Complex Sentences</vt:lpstr>
      <vt:lpstr>Compound- Complex Sentences</vt:lpstr>
      <vt:lpstr>What do you notice about the punctuation in compound-complex sentences?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Grammar: How to Construct Sentences</dc:title>
  <dc:creator>Lauren Crowley</dc:creator>
  <cp:lastModifiedBy>Lauren Crowley</cp:lastModifiedBy>
  <cp:revision>36</cp:revision>
  <dcterms:created xsi:type="dcterms:W3CDTF">2016-10-25T09:41:15Z</dcterms:created>
  <dcterms:modified xsi:type="dcterms:W3CDTF">2017-02-12T14:07:16Z</dcterms:modified>
</cp:coreProperties>
</file>