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8" r:id="rId3"/>
    <p:sldId id="257" r:id="rId4"/>
    <p:sldId id="261" r:id="rId5"/>
    <p:sldId id="260" r:id="rId6"/>
    <p:sldId id="259" r:id="rId7"/>
    <p:sldId id="258" r:id="rId8"/>
    <p:sldId id="267" r:id="rId9"/>
    <p:sldId id="265" r:id="rId10"/>
    <p:sldId id="262" r:id="rId11"/>
    <p:sldId id="269" r:id="rId12"/>
    <p:sldId id="270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0" d="100"/>
          <a:sy n="70" d="100"/>
        </p:scale>
        <p:origin x="66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CA13F-CAD3-4903-B0A9-6FCD2AF2BE23}" type="datetimeFigureOut">
              <a:rPr lang="en-US" smtClean="0"/>
              <a:t>3/10/2017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5B9A0-D1CA-40AC-A0ED-09FBF2521F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50140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CA13F-CAD3-4903-B0A9-6FCD2AF2BE23}" type="datetimeFigureOut">
              <a:rPr lang="en-US" smtClean="0"/>
              <a:t>3/10/2017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5B9A0-D1CA-40AC-A0ED-09FBF2521F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61813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CA13F-CAD3-4903-B0A9-6FCD2AF2BE23}" type="datetimeFigureOut">
              <a:rPr lang="en-US" smtClean="0"/>
              <a:t>3/10/2017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5B9A0-D1CA-40AC-A0ED-09FBF2521F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33238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CA13F-CAD3-4903-B0A9-6FCD2AF2BE23}" type="datetimeFigureOut">
              <a:rPr lang="en-US" smtClean="0"/>
              <a:t>3/10/2017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5B9A0-D1CA-40AC-A0ED-09FBF2521F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92591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CA13F-CAD3-4903-B0A9-6FCD2AF2BE23}" type="datetimeFigureOut">
              <a:rPr lang="en-US" smtClean="0"/>
              <a:t>3/10/2017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5B9A0-D1CA-40AC-A0ED-09FBF2521F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24696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CA13F-CAD3-4903-B0A9-6FCD2AF2BE23}" type="datetimeFigureOut">
              <a:rPr lang="en-US" smtClean="0"/>
              <a:t>3/10/2017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5B9A0-D1CA-40AC-A0ED-09FBF2521F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89101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CA13F-CAD3-4903-B0A9-6FCD2AF2BE23}" type="datetimeFigureOut">
              <a:rPr lang="en-US" smtClean="0"/>
              <a:t>3/10/2017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5B9A0-D1CA-40AC-A0ED-09FBF2521F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0547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CA13F-CAD3-4903-B0A9-6FCD2AF2BE23}" type="datetimeFigureOut">
              <a:rPr lang="en-US" smtClean="0"/>
              <a:t>3/10/2017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5B9A0-D1CA-40AC-A0ED-09FBF2521F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78135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CA13F-CAD3-4903-B0A9-6FCD2AF2BE23}" type="datetimeFigureOut">
              <a:rPr lang="en-US" smtClean="0"/>
              <a:t>3/10/2017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5B9A0-D1CA-40AC-A0ED-09FBF2521F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43469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CA13F-CAD3-4903-B0A9-6FCD2AF2BE23}" type="datetimeFigureOut">
              <a:rPr lang="en-US" smtClean="0"/>
              <a:t>3/10/2017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5B9A0-D1CA-40AC-A0ED-09FBF2521F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69403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CA13F-CAD3-4903-B0A9-6FCD2AF2BE23}" type="datetimeFigureOut">
              <a:rPr lang="en-US" smtClean="0"/>
              <a:t>3/10/2017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5B9A0-D1CA-40AC-A0ED-09FBF2521F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94544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0CA13F-CAD3-4903-B0A9-6FCD2AF2BE23}" type="datetimeFigureOut">
              <a:rPr lang="en-US" smtClean="0"/>
              <a:t>3/10/2017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45B9A0-D1CA-40AC-A0ED-09FBF2521F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45016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9000"/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3000" r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275930"/>
          </a:xfrm>
        </p:spPr>
        <p:txBody>
          <a:bodyPr>
            <a:normAutofit fontScale="90000"/>
          </a:bodyPr>
          <a:lstStyle/>
          <a:p>
            <a:r>
              <a:rPr lang="en-US" sz="8000" b="1" dirty="0">
                <a:latin typeface="SeasideResortNF" panose="00000400000000000000" pitchFamily="2" charset="0"/>
              </a:rPr>
              <a:t>Harlem</a:t>
            </a:r>
            <a:br>
              <a:rPr lang="en-US" sz="8000" b="1" dirty="0">
                <a:latin typeface="SeasideResortNF" panose="00000400000000000000" pitchFamily="2" charset="0"/>
              </a:rPr>
            </a:br>
            <a:endParaRPr lang="en-US" sz="8000" b="1" dirty="0">
              <a:latin typeface="SeasideResortNF" panose="00000400000000000000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063437"/>
            <a:ext cx="9144000" cy="669711"/>
          </a:xfrm>
        </p:spPr>
        <p:txBody>
          <a:bodyPr>
            <a:normAutofit/>
          </a:bodyPr>
          <a:lstStyle/>
          <a:p>
            <a:r>
              <a:rPr lang="en-US" sz="3200" dirty="0">
                <a:latin typeface="SeasideResortNF" panose="00000400000000000000" pitchFamily="2" charset="0"/>
              </a:rPr>
              <a:t>By Langston Hughes</a:t>
            </a: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1728717" y="3733148"/>
            <a:ext cx="9144000" cy="227593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latin typeface="SeasideResortNF" panose="00000400000000000000" pitchFamily="2" charset="0"/>
              </a:rPr>
              <a:t>Interpreting imagery</a:t>
            </a:r>
          </a:p>
        </p:txBody>
      </p:sp>
    </p:spTree>
    <p:extLst>
      <p:ext uri="{BB962C8B-B14F-4D97-AF65-F5344CB8AC3E}">
        <p14:creationId xmlns:p14="http://schemas.microsoft.com/office/powerpoint/2010/main" val="5284991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9000"/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3000" r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24251" y="439004"/>
            <a:ext cx="9066663" cy="1799229"/>
          </a:xfrm>
        </p:spPr>
        <p:txBody>
          <a:bodyPr>
            <a:normAutofit fontScale="90000"/>
          </a:bodyPr>
          <a:lstStyle/>
          <a:p>
            <a:r>
              <a:rPr lang="en-US" sz="8000" b="1" dirty="0">
                <a:latin typeface="SeasideResortNF" panose="00000400000000000000" pitchFamily="2" charset="0"/>
              </a:rPr>
              <a:t>Langston Hughes</a:t>
            </a: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4361810" y="3365839"/>
            <a:ext cx="8043079" cy="251634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u="sng" dirty="0">
                <a:latin typeface="Broadway" panose="04040905080B02020502" pitchFamily="82" charset="0"/>
              </a:rPr>
              <a:t>Historical Background</a:t>
            </a:r>
            <a:endParaRPr lang="en-US" sz="2800" b="1" dirty="0">
              <a:latin typeface="Broadway" panose="04040905080B02020502" pitchFamily="82" charset="0"/>
            </a:endParaRPr>
          </a:p>
          <a:p>
            <a:endParaRPr lang="en-US" sz="2800" b="1" dirty="0">
              <a:latin typeface="Broadway" panose="04040905080B02020502" pitchFamily="82" charset="0"/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b="1" dirty="0">
                <a:latin typeface="Broadway" panose="04040905080B02020502" pitchFamily="82" charset="0"/>
              </a:rPr>
              <a:t>‘Harlem’ was written in 1951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b="1" dirty="0">
                <a:latin typeface="Broadway" panose="04040905080B02020502" pitchFamily="82" charset="0"/>
              </a:rPr>
              <a:t>Addresses the limitations on the access to  the American Dream for African Americans 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en-US" sz="2800" b="1" dirty="0">
              <a:latin typeface="Broadway" panose="04040905080B02020502" pitchFamily="82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b="1" dirty="0">
              <a:latin typeface="Broadway" panose="04040905080B02020502" pitchFamily="82" charset="0"/>
            </a:endParaRPr>
          </a:p>
        </p:txBody>
      </p:sp>
      <p:pic>
        <p:nvPicPr>
          <p:cNvPr id="3074" name="Picture 2" descr="Image result for langston hugh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8772" y="2238233"/>
            <a:ext cx="3393857" cy="4231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327479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5000"/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3000" r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SeasideResortNF" panose="00000400000000000000" pitchFamily="2" charset="0"/>
              </a:rPr>
              <a:t>Learning Objectives: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>
                <a:latin typeface="Broadway" panose="04040905080B02020502" pitchFamily="82" charset="0"/>
              </a:rPr>
              <a:t>Understand the literal meanings of imagery</a:t>
            </a:r>
          </a:p>
          <a:p>
            <a:r>
              <a:rPr lang="en-US" sz="3200" dirty="0">
                <a:latin typeface="Broadway" panose="04040905080B02020502" pitchFamily="82" charset="0"/>
              </a:rPr>
              <a:t>Analyze and interpret the effects of imagery on a piece of writing</a:t>
            </a:r>
          </a:p>
          <a:p>
            <a:r>
              <a:rPr lang="en-US" sz="3200" dirty="0">
                <a:latin typeface="Broadway" panose="04040905080B02020502" pitchFamily="82" charset="0"/>
              </a:rPr>
              <a:t>Distinguish between paraphrasing and interpretation</a:t>
            </a:r>
          </a:p>
          <a:p>
            <a:r>
              <a:rPr lang="en-US" sz="3200" dirty="0">
                <a:latin typeface="Broadway" panose="04040905080B02020502" pitchFamily="82" charset="0"/>
              </a:rPr>
              <a:t>Use textual evidence to support a claim, interpreting its effects</a:t>
            </a:r>
          </a:p>
        </p:txBody>
      </p:sp>
    </p:spTree>
    <p:extLst>
      <p:ext uri="{BB962C8B-B14F-4D97-AF65-F5344CB8AC3E}">
        <p14:creationId xmlns:p14="http://schemas.microsoft.com/office/powerpoint/2010/main" val="11343202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5000"/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3000" r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2527107" y="994770"/>
            <a:ext cx="7529015" cy="4832092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pPr fontAlgn="base"/>
            <a:r>
              <a:rPr lang="en-US" sz="2800" b="1" dirty="0">
                <a:solidFill>
                  <a:srgbClr val="00B050"/>
                </a:solidFill>
                <a:latin typeface="Broadway" panose="04040905080B02020502" pitchFamily="82" charset="0"/>
              </a:rPr>
              <a:t>What happens to a dream deferred?</a:t>
            </a:r>
            <a:br>
              <a:rPr lang="en-US" sz="2800" b="1" dirty="0">
                <a:latin typeface="Broadway" panose="04040905080B02020502" pitchFamily="82" charset="0"/>
              </a:rPr>
            </a:br>
            <a:r>
              <a:rPr lang="en-US" sz="2800" b="1" dirty="0">
                <a:latin typeface="Broadway" panose="04040905080B02020502" pitchFamily="82" charset="0"/>
              </a:rPr>
              <a:t>      </a:t>
            </a:r>
            <a:r>
              <a:rPr lang="en-US" sz="2800" b="1" dirty="0">
                <a:solidFill>
                  <a:srgbClr val="7030A0"/>
                </a:solidFill>
                <a:latin typeface="Broadway" panose="04040905080B02020502" pitchFamily="82" charset="0"/>
              </a:rPr>
              <a:t>Does it dry up</a:t>
            </a:r>
            <a:br>
              <a:rPr lang="en-US" sz="2800" b="1" dirty="0">
                <a:solidFill>
                  <a:srgbClr val="7030A0"/>
                </a:solidFill>
                <a:latin typeface="Broadway" panose="04040905080B02020502" pitchFamily="82" charset="0"/>
              </a:rPr>
            </a:br>
            <a:r>
              <a:rPr lang="en-US" sz="2800" b="1" dirty="0">
                <a:solidFill>
                  <a:srgbClr val="7030A0"/>
                </a:solidFill>
                <a:latin typeface="Broadway" panose="04040905080B02020502" pitchFamily="82" charset="0"/>
              </a:rPr>
              <a:t>      like a raisin in the sun?</a:t>
            </a:r>
            <a:br>
              <a:rPr lang="en-US" sz="2800" b="1" dirty="0">
                <a:solidFill>
                  <a:srgbClr val="7030A0"/>
                </a:solidFill>
                <a:latin typeface="Broadway" panose="04040905080B02020502" pitchFamily="82" charset="0"/>
              </a:rPr>
            </a:br>
            <a:r>
              <a:rPr lang="en-US" sz="2800" b="1" dirty="0">
                <a:latin typeface="Broadway" panose="04040905080B02020502" pitchFamily="82" charset="0"/>
              </a:rPr>
              <a:t>      </a:t>
            </a:r>
            <a:r>
              <a:rPr lang="en-US" sz="2800" b="1" dirty="0">
                <a:solidFill>
                  <a:srgbClr val="C00000"/>
                </a:solidFill>
                <a:latin typeface="Broadway" panose="04040905080B02020502" pitchFamily="82" charset="0"/>
              </a:rPr>
              <a:t>Or fester like a sore—</a:t>
            </a:r>
            <a:br>
              <a:rPr lang="en-US" sz="2800" b="1" dirty="0">
                <a:solidFill>
                  <a:srgbClr val="C00000"/>
                </a:solidFill>
                <a:latin typeface="Broadway" panose="04040905080B02020502" pitchFamily="82" charset="0"/>
              </a:rPr>
            </a:br>
            <a:r>
              <a:rPr lang="en-US" sz="2800" b="1" dirty="0">
                <a:solidFill>
                  <a:srgbClr val="C00000"/>
                </a:solidFill>
                <a:latin typeface="Broadway" panose="04040905080B02020502" pitchFamily="82" charset="0"/>
              </a:rPr>
              <a:t>      And then run?</a:t>
            </a:r>
            <a:br>
              <a:rPr lang="en-US" sz="2800" b="1" dirty="0">
                <a:solidFill>
                  <a:srgbClr val="C00000"/>
                </a:solidFill>
                <a:latin typeface="Broadway" panose="04040905080B02020502" pitchFamily="82" charset="0"/>
              </a:rPr>
            </a:br>
            <a:r>
              <a:rPr lang="en-US" sz="2800" b="1" dirty="0">
                <a:latin typeface="Broadway" panose="04040905080B02020502" pitchFamily="82" charset="0"/>
              </a:rPr>
              <a:t>      </a:t>
            </a:r>
            <a:r>
              <a:rPr lang="en-US" sz="2800" b="1" dirty="0">
                <a:solidFill>
                  <a:srgbClr val="FFC000"/>
                </a:solidFill>
                <a:latin typeface="Broadway" panose="04040905080B02020502" pitchFamily="82" charset="0"/>
              </a:rPr>
              <a:t>Does it stink like rotten meat?</a:t>
            </a:r>
            <a:br>
              <a:rPr lang="en-US" sz="2800" b="1" dirty="0">
                <a:solidFill>
                  <a:srgbClr val="FFC000"/>
                </a:solidFill>
                <a:latin typeface="Broadway" panose="04040905080B02020502" pitchFamily="82" charset="0"/>
              </a:rPr>
            </a:br>
            <a:r>
              <a:rPr lang="en-US" sz="2800" b="1" dirty="0">
                <a:latin typeface="Broadway" panose="04040905080B02020502" pitchFamily="82" charset="0"/>
              </a:rPr>
              <a:t>      </a:t>
            </a:r>
            <a:r>
              <a:rPr lang="en-US" sz="2800" b="1" dirty="0">
                <a:solidFill>
                  <a:srgbClr val="FF3399"/>
                </a:solidFill>
                <a:latin typeface="Broadway" panose="04040905080B02020502" pitchFamily="82" charset="0"/>
              </a:rPr>
              <a:t>Or crust and sugar over—</a:t>
            </a:r>
            <a:br>
              <a:rPr lang="en-US" sz="2800" b="1" dirty="0">
                <a:solidFill>
                  <a:srgbClr val="FF3399"/>
                </a:solidFill>
                <a:latin typeface="Broadway" panose="04040905080B02020502" pitchFamily="82" charset="0"/>
              </a:rPr>
            </a:br>
            <a:r>
              <a:rPr lang="en-US" sz="2800" b="1" dirty="0">
                <a:solidFill>
                  <a:srgbClr val="FF3399"/>
                </a:solidFill>
                <a:latin typeface="Broadway" panose="04040905080B02020502" pitchFamily="82" charset="0"/>
              </a:rPr>
              <a:t>      like a syrupy sweet?</a:t>
            </a:r>
            <a:br>
              <a:rPr lang="en-US" sz="2800" b="1" dirty="0">
                <a:solidFill>
                  <a:srgbClr val="FF3399"/>
                </a:solidFill>
                <a:latin typeface="Broadway" panose="04040905080B02020502" pitchFamily="82" charset="0"/>
              </a:rPr>
            </a:br>
            <a:r>
              <a:rPr lang="en-US" sz="2800" b="1" dirty="0">
                <a:solidFill>
                  <a:srgbClr val="FF3399"/>
                </a:solidFill>
                <a:latin typeface="Broadway" panose="04040905080B02020502" pitchFamily="82" charset="0"/>
              </a:rPr>
              <a:t>      </a:t>
            </a:r>
            <a:r>
              <a:rPr lang="en-US" sz="2800" b="1" dirty="0">
                <a:solidFill>
                  <a:srgbClr val="00B0F0"/>
                </a:solidFill>
                <a:latin typeface="Broadway" panose="04040905080B02020502" pitchFamily="82" charset="0"/>
              </a:rPr>
              <a:t>Maybe it just sags</a:t>
            </a:r>
          </a:p>
          <a:p>
            <a:pPr fontAlgn="base"/>
            <a:r>
              <a:rPr lang="en-US" sz="2800" b="1" dirty="0">
                <a:solidFill>
                  <a:srgbClr val="00B0F0"/>
                </a:solidFill>
                <a:latin typeface="Broadway" panose="04040905080B02020502" pitchFamily="82" charset="0"/>
              </a:rPr>
              <a:t>      like a heavy load.</a:t>
            </a:r>
            <a:br>
              <a:rPr lang="en-US" sz="2800" b="1" dirty="0">
                <a:latin typeface="Broadway" panose="04040905080B02020502" pitchFamily="82" charset="0"/>
              </a:rPr>
            </a:br>
            <a:r>
              <a:rPr lang="en-US" sz="2800" b="1" i="1" dirty="0">
                <a:solidFill>
                  <a:srgbClr val="002060"/>
                </a:solidFill>
                <a:latin typeface="Broadway" panose="04040905080B02020502" pitchFamily="82" charset="0"/>
              </a:rPr>
              <a:t>Or does it explode?</a:t>
            </a:r>
            <a:endParaRPr lang="en-US" sz="2800" b="1" dirty="0">
              <a:solidFill>
                <a:srgbClr val="002060"/>
              </a:solidFill>
              <a:latin typeface="Broadway" panose="04040905080B02020502" pitchFamily="8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09681" y="163773"/>
            <a:ext cx="1116386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latin typeface="SeasideResortNF" panose="00000400000000000000" pitchFamily="2" charset="0"/>
              </a:rPr>
              <a:t>Harlem </a:t>
            </a:r>
            <a:r>
              <a:rPr lang="en-US" sz="4800" dirty="0">
                <a:latin typeface="SeasideResortNF" panose="00000400000000000000" pitchFamily="2" charset="0"/>
              </a:rPr>
              <a:t>by Langston Hughes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09681" y="5826862"/>
            <a:ext cx="1116386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latin typeface="Broadway" panose="04040905080B02020502" pitchFamily="82" charset="0"/>
              </a:rPr>
              <a:t>How does the author use imagery to convey the sense of longing in the poem?</a:t>
            </a:r>
            <a:endParaRPr lang="en-US" sz="3200" dirty="0">
              <a:latin typeface="Broadway" panose="04040905080B020205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10915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5000"/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3000" r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6477" y="365123"/>
            <a:ext cx="3835021" cy="1325563"/>
          </a:xfrm>
        </p:spPr>
        <p:txBody>
          <a:bodyPr>
            <a:normAutofit/>
          </a:bodyPr>
          <a:lstStyle/>
          <a:p>
            <a:r>
              <a:rPr lang="en-US" sz="4000" dirty="0">
                <a:latin typeface="SeasideResortNF" panose="00000400000000000000" pitchFamily="2" charset="0"/>
              </a:rPr>
              <a:t>Paraphrase: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3835021" y="365124"/>
            <a:ext cx="8356979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>
                <a:latin typeface="SeasideResortNF" panose="00000400000000000000" pitchFamily="2" charset="0"/>
              </a:rPr>
              <a:t>Retell in your own words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83357" y="1690686"/>
            <a:ext cx="7432343" cy="4486356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pPr marL="0" indent="0" fontAlgn="base">
              <a:buNone/>
            </a:pPr>
            <a:r>
              <a:rPr lang="en-US" sz="2800" b="1" dirty="0">
                <a:solidFill>
                  <a:srgbClr val="00B050"/>
                </a:solidFill>
                <a:latin typeface="Broadway" panose="04040905080B02020502" pitchFamily="82" charset="0"/>
              </a:rPr>
              <a:t>What happens to a dream deferred?</a:t>
            </a:r>
            <a:br>
              <a:rPr lang="en-US" sz="2800" b="1" dirty="0">
                <a:latin typeface="Broadway" panose="04040905080B02020502" pitchFamily="82" charset="0"/>
              </a:rPr>
            </a:br>
            <a:r>
              <a:rPr lang="en-US" sz="2800" b="1" dirty="0">
                <a:latin typeface="Broadway" panose="04040905080B02020502" pitchFamily="82" charset="0"/>
              </a:rPr>
              <a:t>      </a:t>
            </a:r>
            <a:r>
              <a:rPr lang="en-US" sz="2800" b="1" dirty="0">
                <a:solidFill>
                  <a:srgbClr val="7030A0"/>
                </a:solidFill>
                <a:latin typeface="Broadway" panose="04040905080B02020502" pitchFamily="82" charset="0"/>
              </a:rPr>
              <a:t>Does it dry up</a:t>
            </a:r>
            <a:br>
              <a:rPr lang="en-US" sz="2800" b="1" dirty="0">
                <a:solidFill>
                  <a:srgbClr val="7030A0"/>
                </a:solidFill>
                <a:latin typeface="Broadway" panose="04040905080B02020502" pitchFamily="82" charset="0"/>
              </a:rPr>
            </a:br>
            <a:r>
              <a:rPr lang="en-US" sz="2800" b="1" dirty="0">
                <a:solidFill>
                  <a:srgbClr val="7030A0"/>
                </a:solidFill>
                <a:latin typeface="Broadway" panose="04040905080B02020502" pitchFamily="82" charset="0"/>
              </a:rPr>
              <a:t>      like a raisin in the sun?</a:t>
            </a:r>
            <a:br>
              <a:rPr lang="en-US" sz="2800" b="1" dirty="0">
                <a:solidFill>
                  <a:srgbClr val="7030A0"/>
                </a:solidFill>
                <a:latin typeface="Broadway" panose="04040905080B02020502" pitchFamily="82" charset="0"/>
              </a:rPr>
            </a:br>
            <a:r>
              <a:rPr lang="en-US" sz="2800" b="1" dirty="0">
                <a:latin typeface="Broadway" panose="04040905080B02020502" pitchFamily="82" charset="0"/>
              </a:rPr>
              <a:t>      </a:t>
            </a:r>
            <a:r>
              <a:rPr lang="en-US" sz="2800" b="1" dirty="0">
                <a:solidFill>
                  <a:srgbClr val="C00000"/>
                </a:solidFill>
                <a:latin typeface="Broadway" panose="04040905080B02020502" pitchFamily="82" charset="0"/>
              </a:rPr>
              <a:t>Or fester like a sore—</a:t>
            </a:r>
            <a:br>
              <a:rPr lang="en-US" sz="2800" b="1" dirty="0">
                <a:solidFill>
                  <a:srgbClr val="C00000"/>
                </a:solidFill>
                <a:latin typeface="Broadway" panose="04040905080B02020502" pitchFamily="82" charset="0"/>
              </a:rPr>
            </a:br>
            <a:r>
              <a:rPr lang="en-US" sz="2800" b="1" dirty="0">
                <a:solidFill>
                  <a:srgbClr val="C00000"/>
                </a:solidFill>
                <a:latin typeface="Broadway" panose="04040905080B02020502" pitchFamily="82" charset="0"/>
              </a:rPr>
              <a:t>      And then run?</a:t>
            </a:r>
            <a:br>
              <a:rPr lang="en-US" sz="2800" b="1" dirty="0">
                <a:solidFill>
                  <a:srgbClr val="C00000"/>
                </a:solidFill>
                <a:latin typeface="Broadway" panose="04040905080B02020502" pitchFamily="82" charset="0"/>
              </a:rPr>
            </a:br>
            <a:r>
              <a:rPr lang="en-US" sz="2800" b="1" dirty="0">
                <a:latin typeface="Broadway" panose="04040905080B02020502" pitchFamily="82" charset="0"/>
              </a:rPr>
              <a:t>      </a:t>
            </a:r>
            <a:r>
              <a:rPr lang="en-US" sz="2800" b="1" dirty="0">
                <a:solidFill>
                  <a:srgbClr val="FFC000"/>
                </a:solidFill>
                <a:latin typeface="Broadway" panose="04040905080B02020502" pitchFamily="82" charset="0"/>
              </a:rPr>
              <a:t>Does it stink like rotten meat?</a:t>
            </a:r>
            <a:br>
              <a:rPr lang="en-US" sz="2800" b="1" dirty="0">
                <a:solidFill>
                  <a:srgbClr val="FFC000"/>
                </a:solidFill>
                <a:latin typeface="Broadway" panose="04040905080B02020502" pitchFamily="82" charset="0"/>
              </a:rPr>
            </a:br>
            <a:r>
              <a:rPr lang="en-US" sz="2800" b="1" dirty="0">
                <a:latin typeface="Broadway" panose="04040905080B02020502" pitchFamily="82" charset="0"/>
              </a:rPr>
              <a:t>      </a:t>
            </a:r>
            <a:r>
              <a:rPr lang="en-US" sz="2800" b="1" dirty="0">
                <a:solidFill>
                  <a:srgbClr val="FF3399"/>
                </a:solidFill>
                <a:latin typeface="Broadway" panose="04040905080B02020502" pitchFamily="82" charset="0"/>
              </a:rPr>
              <a:t>Or crust and sugar over—</a:t>
            </a:r>
            <a:br>
              <a:rPr lang="en-US" sz="2800" b="1" dirty="0">
                <a:solidFill>
                  <a:srgbClr val="FF3399"/>
                </a:solidFill>
                <a:latin typeface="Broadway" panose="04040905080B02020502" pitchFamily="82" charset="0"/>
              </a:rPr>
            </a:br>
            <a:r>
              <a:rPr lang="en-US" sz="2800" b="1" dirty="0">
                <a:solidFill>
                  <a:srgbClr val="FF3399"/>
                </a:solidFill>
                <a:latin typeface="Broadway" panose="04040905080B02020502" pitchFamily="82" charset="0"/>
              </a:rPr>
              <a:t>      like a syrupy sweet?</a:t>
            </a:r>
            <a:br>
              <a:rPr lang="en-US" sz="2800" b="1" dirty="0">
                <a:solidFill>
                  <a:srgbClr val="FF3399"/>
                </a:solidFill>
                <a:latin typeface="Broadway" panose="04040905080B02020502" pitchFamily="82" charset="0"/>
              </a:rPr>
            </a:br>
            <a:r>
              <a:rPr lang="en-US" sz="2800" b="1" dirty="0">
                <a:solidFill>
                  <a:srgbClr val="FF3399"/>
                </a:solidFill>
                <a:latin typeface="Broadway" panose="04040905080B02020502" pitchFamily="82" charset="0"/>
              </a:rPr>
              <a:t>      </a:t>
            </a:r>
            <a:r>
              <a:rPr lang="en-US" sz="2800" b="1" dirty="0">
                <a:solidFill>
                  <a:srgbClr val="00B0F0"/>
                </a:solidFill>
                <a:latin typeface="Broadway" panose="04040905080B02020502" pitchFamily="82" charset="0"/>
              </a:rPr>
              <a:t>Maybe it just sags</a:t>
            </a:r>
          </a:p>
          <a:p>
            <a:pPr marL="0" indent="0" fontAlgn="base">
              <a:buNone/>
            </a:pPr>
            <a:r>
              <a:rPr lang="en-US" sz="2800" b="1" dirty="0">
                <a:solidFill>
                  <a:srgbClr val="00B0F0"/>
                </a:solidFill>
                <a:latin typeface="Broadway" panose="04040905080B02020502" pitchFamily="82" charset="0"/>
              </a:rPr>
              <a:t>      like a heavy load.</a:t>
            </a:r>
            <a:br>
              <a:rPr lang="en-US" sz="2800" b="1" dirty="0">
                <a:latin typeface="Broadway" panose="04040905080B02020502" pitchFamily="82" charset="0"/>
              </a:rPr>
            </a:br>
            <a:r>
              <a:rPr lang="en-US" sz="2800" b="1" i="1" dirty="0">
                <a:solidFill>
                  <a:srgbClr val="002060"/>
                </a:solidFill>
                <a:latin typeface="Broadway" panose="04040905080B02020502" pitchFamily="82" charset="0"/>
              </a:rPr>
              <a:t>Or does it explode?</a:t>
            </a:r>
            <a:endParaRPr lang="en-US" sz="2800" b="1" dirty="0">
              <a:solidFill>
                <a:srgbClr val="002060"/>
              </a:solidFill>
              <a:latin typeface="Broadway" panose="04040905080B02020502" pitchFamily="8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225050" y="2037162"/>
            <a:ext cx="3657600" cy="1200329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Broadway" panose="04040905080B02020502" pitchFamily="82" charset="0"/>
              </a:rPr>
              <a:t>What is the literal meaning behind each use of imagery?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62580" y="3933864"/>
            <a:ext cx="3657600" cy="1200329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Broadway" panose="04040905080B02020502" pitchFamily="82" charset="0"/>
              </a:rPr>
              <a:t>Use your foldable to paraphrase each use of imagery.</a:t>
            </a:r>
          </a:p>
        </p:txBody>
      </p:sp>
    </p:spTree>
    <p:extLst>
      <p:ext uri="{BB962C8B-B14F-4D97-AF65-F5344CB8AC3E}">
        <p14:creationId xmlns:p14="http://schemas.microsoft.com/office/powerpoint/2010/main" val="11303852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 animBg="1"/>
      <p:bldP spid="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5000"/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3000" r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9785444" cy="1325563"/>
          </a:xfrm>
        </p:spPr>
        <p:txBody>
          <a:bodyPr>
            <a:normAutofit/>
          </a:bodyPr>
          <a:lstStyle/>
          <a:p>
            <a:r>
              <a:rPr lang="en-US" sz="4000" dirty="0">
                <a:latin typeface="Broadway" panose="04040905080B02020502" pitchFamily="82" charset="0"/>
              </a:rPr>
              <a:t>With a partner, paraphrase each line of imagery</a:t>
            </a:r>
          </a:p>
        </p:txBody>
      </p:sp>
      <p:sp>
        <p:nvSpPr>
          <p:cNvPr id="4" name="Content Placeholder 5"/>
          <p:cNvSpPr txBox="1">
            <a:spLocks/>
          </p:cNvSpPr>
          <p:nvPr/>
        </p:nvSpPr>
        <p:spPr>
          <a:xfrm>
            <a:off x="109183" y="1158424"/>
            <a:ext cx="5581933" cy="5298886"/>
          </a:xfrm>
          <a:prstGeom prst="rect">
            <a:avLst/>
          </a:prstGeom>
          <a:solidFill>
            <a:schemeClr val="bg2"/>
          </a:solidFill>
        </p:spPr>
        <p:txBody>
          <a:bodyPr vert="horz" wrap="square" lIns="91440" tIns="45720" rIns="91440" bIns="4572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base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en-US" sz="2000" b="1" dirty="0">
                <a:solidFill>
                  <a:srgbClr val="00B050"/>
                </a:solidFill>
                <a:latin typeface="Broadway" panose="04040905080B02020502" pitchFamily="82" charset="0"/>
              </a:rPr>
              <a:t>What happens to a dream deferred?</a:t>
            </a:r>
            <a:br>
              <a:rPr lang="en-US" sz="2000" b="1" dirty="0">
                <a:latin typeface="Broadway" panose="04040905080B02020502" pitchFamily="82" charset="0"/>
              </a:rPr>
            </a:br>
            <a:r>
              <a:rPr lang="en-US" sz="2000" b="1" dirty="0">
                <a:latin typeface="Broadway" panose="04040905080B02020502" pitchFamily="82" charset="0"/>
              </a:rPr>
              <a:t>      </a:t>
            </a:r>
            <a:r>
              <a:rPr lang="en-US" sz="2000" b="1" dirty="0">
                <a:solidFill>
                  <a:srgbClr val="7030A0"/>
                </a:solidFill>
                <a:latin typeface="Broadway" panose="04040905080B02020502" pitchFamily="82" charset="0"/>
              </a:rPr>
              <a:t>Does it dry up</a:t>
            </a:r>
            <a:br>
              <a:rPr lang="en-US" sz="2000" b="1" dirty="0">
                <a:solidFill>
                  <a:srgbClr val="7030A0"/>
                </a:solidFill>
                <a:latin typeface="Broadway" panose="04040905080B02020502" pitchFamily="82" charset="0"/>
              </a:rPr>
            </a:br>
            <a:r>
              <a:rPr lang="en-US" sz="2000" b="1" dirty="0">
                <a:solidFill>
                  <a:srgbClr val="7030A0"/>
                </a:solidFill>
                <a:latin typeface="Broadway" panose="04040905080B02020502" pitchFamily="82" charset="0"/>
              </a:rPr>
              <a:t>      like a raisin in the sun?</a:t>
            </a:r>
            <a:br>
              <a:rPr lang="en-US" sz="2000" b="1" dirty="0">
                <a:solidFill>
                  <a:srgbClr val="7030A0"/>
                </a:solidFill>
                <a:latin typeface="Broadway" panose="04040905080B02020502" pitchFamily="82" charset="0"/>
              </a:rPr>
            </a:br>
            <a:r>
              <a:rPr lang="en-US" sz="2000" b="1" dirty="0">
                <a:latin typeface="Broadway" panose="04040905080B02020502" pitchFamily="82" charset="0"/>
              </a:rPr>
              <a:t>      </a:t>
            </a:r>
            <a:r>
              <a:rPr lang="en-US" sz="2000" b="1" dirty="0">
                <a:solidFill>
                  <a:srgbClr val="C00000"/>
                </a:solidFill>
                <a:latin typeface="Broadway" panose="04040905080B02020502" pitchFamily="82" charset="0"/>
              </a:rPr>
              <a:t>Or fester like a sore—</a:t>
            </a:r>
            <a:br>
              <a:rPr lang="en-US" sz="2000" b="1" dirty="0">
                <a:solidFill>
                  <a:srgbClr val="C00000"/>
                </a:solidFill>
                <a:latin typeface="Broadway" panose="04040905080B02020502" pitchFamily="82" charset="0"/>
              </a:rPr>
            </a:br>
            <a:r>
              <a:rPr lang="en-US" sz="2000" b="1" dirty="0">
                <a:solidFill>
                  <a:srgbClr val="C00000"/>
                </a:solidFill>
                <a:latin typeface="Broadway" panose="04040905080B02020502" pitchFamily="82" charset="0"/>
              </a:rPr>
              <a:t>      And then run?</a:t>
            </a:r>
            <a:br>
              <a:rPr lang="en-US" sz="2000" b="1" dirty="0">
                <a:solidFill>
                  <a:srgbClr val="C00000"/>
                </a:solidFill>
                <a:latin typeface="Broadway" panose="04040905080B02020502" pitchFamily="82" charset="0"/>
              </a:rPr>
            </a:br>
            <a:r>
              <a:rPr lang="en-US" sz="2000" b="1" dirty="0">
                <a:latin typeface="Broadway" panose="04040905080B02020502" pitchFamily="82" charset="0"/>
              </a:rPr>
              <a:t>      </a:t>
            </a:r>
            <a:r>
              <a:rPr lang="en-US" sz="2000" b="1" dirty="0">
                <a:solidFill>
                  <a:srgbClr val="FFC000"/>
                </a:solidFill>
                <a:latin typeface="Broadway" panose="04040905080B02020502" pitchFamily="82" charset="0"/>
              </a:rPr>
              <a:t>Does it stink like rotten meat?</a:t>
            </a:r>
            <a:br>
              <a:rPr lang="en-US" sz="2000" b="1" dirty="0">
                <a:solidFill>
                  <a:srgbClr val="FFC000"/>
                </a:solidFill>
                <a:latin typeface="Broadway" panose="04040905080B02020502" pitchFamily="82" charset="0"/>
              </a:rPr>
            </a:br>
            <a:r>
              <a:rPr lang="en-US" sz="2000" b="1" dirty="0">
                <a:latin typeface="Broadway" panose="04040905080B02020502" pitchFamily="82" charset="0"/>
              </a:rPr>
              <a:t>      </a:t>
            </a:r>
            <a:r>
              <a:rPr lang="en-US" sz="2000" b="1" dirty="0">
                <a:solidFill>
                  <a:srgbClr val="FF3399"/>
                </a:solidFill>
                <a:latin typeface="Broadway" panose="04040905080B02020502" pitchFamily="82" charset="0"/>
              </a:rPr>
              <a:t>Or crust and sugar over—</a:t>
            </a:r>
            <a:br>
              <a:rPr lang="en-US" sz="2000" b="1" dirty="0">
                <a:solidFill>
                  <a:srgbClr val="FF3399"/>
                </a:solidFill>
                <a:latin typeface="Broadway" panose="04040905080B02020502" pitchFamily="82" charset="0"/>
              </a:rPr>
            </a:br>
            <a:r>
              <a:rPr lang="en-US" sz="2000" b="1" dirty="0">
                <a:solidFill>
                  <a:srgbClr val="FF3399"/>
                </a:solidFill>
                <a:latin typeface="Broadway" panose="04040905080B02020502" pitchFamily="82" charset="0"/>
              </a:rPr>
              <a:t>      like a syrupy sweet?</a:t>
            </a:r>
            <a:br>
              <a:rPr lang="en-US" sz="2000" b="1" dirty="0">
                <a:solidFill>
                  <a:srgbClr val="FF3399"/>
                </a:solidFill>
                <a:latin typeface="Broadway" panose="04040905080B02020502" pitchFamily="82" charset="0"/>
              </a:rPr>
            </a:br>
            <a:r>
              <a:rPr lang="en-US" sz="2000" b="1" dirty="0">
                <a:solidFill>
                  <a:srgbClr val="FF3399"/>
                </a:solidFill>
                <a:latin typeface="Broadway" panose="04040905080B02020502" pitchFamily="82" charset="0"/>
              </a:rPr>
              <a:t>      </a:t>
            </a:r>
            <a:r>
              <a:rPr lang="en-US" sz="2000" b="1" dirty="0">
                <a:solidFill>
                  <a:srgbClr val="00B0F0"/>
                </a:solidFill>
                <a:latin typeface="Broadway" panose="04040905080B02020502" pitchFamily="82" charset="0"/>
              </a:rPr>
              <a:t>Maybe it just sags</a:t>
            </a:r>
          </a:p>
          <a:p>
            <a:pPr marL="0" indent="0" fontAlgn="base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en-US" sz="2000" b="1" dirty="0">
                <a:solidFill>
                  <a:srgbClr val="00B0F0"/>
                </a:solidFill>
                <a:latin typeface="Broadway" panose="04040905080B02020502" pitchFamily="82" charset="0"/>
              </a:rPr>
              <a:t>      like a heavy load.</a:t>
            </a:r>
            <a:br>
              <a:rPr lang="en-US" sz="2000" b="1" dirty="0">
                <a:latin typeface="Broadway" panose="04040905080B02020502" pitchFamily="82" charset="0"/>
              </a:rPr>
            </a:br>
            <a:r>
              <a:rPr lang="en-US" sz="2000" b="1" i="1" dirty="0">
                <a:solidFill>
                  <a:srgbClr val="002060"/>
                </a:solidFill>
                <a:latin typeface="Broadway" panose="04040905080B02020502" pitchFamily="82" charset="0"/>
              </a:rPr>
              <a:t>Or does it explode?</a:t>
            </a:r>
            <a:endParaRPr lang="en-US" sz="2000" b="1" dirty="0">
              <a:solidFill>
                <a:srgbClr val="002060"/>
              </a:solidFill>
              <a:latin typeface="Broadway" panose="04040905080B02020502" pitchFamily="8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096000" y="1296460"/>
            <a:ext cx="5759354" cy="33855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Broadway" panose="04040905080B02020502" pitchFamily="82" charset="0"/>
              </a:rPr>
              <a:t>What happens when a goal is put off indefinitely?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0" y="1987589"/>
            <a:ext cx="5759354" cy="33855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Broadway" panose="04040905080B02020502" pitchFamily="82" charset="0"/>
              </a:rPr>
              <a:t>Does it wither and shrink?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0" y="2762802"/>
            <a:ext cx="5759354" cy="58477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Broadway" panose="04040905080B02020502" pitchFamily="82" charset="0"/>
              </a:rPr>
              <a:t>Does it rot as an open sour and drip pus and blood?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0" y="3555251"/>
            <a:ext cx="5759354" cy="33855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Broadway" panose="04040905080B02020502" pitchFamily="82" charset="0"/>
              </a:rPr>
              <a:t>Will it spoil and give off a bad smell?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0" y="4158221"/>
            <a:ext cx="5759354" cy="33855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Broadway" panose="04040905080B02020502" pitchFamily="82" charset="0"/>
              </a:rPr>
              <a:t>Does it get stale like a dessert?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096000" y="5167592"/>
            <a:ext cx="5759354" cy="33855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Broadway" panose="04040905080B02020502" pitchFamily="82" charset="0"/>
              </a:rPr>
              <a:t>Does it bend from its own weight?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096000" y="6007686"/>
            <a:ext cx="5759354" cy="33855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Broadway" panose="04040905080B02020502" pitchFamily="82" charset="0"/>
              </a:rPr>
              <a:t>Or does it burst?</a:t>
            </a:r>
          </a:p>
        </p:txBody>
      </p:sp>
    </p:spTree>
    <p:extLst>
      <p:ext uri="{BB962C8B-B14F-4D97-AF65-F5344CB8AC3E}">
        <p14:creationId xmlns:p14="http://schemas.microsoft.com/office/powerpoint/2010/main" val="7986691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5000"/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3000" r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US" b="1" dirty="0">
                <a:latin typeface="SeasideResortNF" panose="00000400000000000000" pitchFamily="2" charset="0"/>
              </a:rPr>
              <a:t>Using and interpreting textual evidence</a:t>
            </a:r>
          </a:p>
        </p:txBody>
      </p:sp>
      <p:pic>
        <p:nvPicPr>
          <p:cNvPr id="2050" name="Picture 2" descr="Image result for peel paragraph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4389" y="1895405"/>
            <a:ext cx="6364809" cy="48357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735841" y="2132695"/>
            <a:ext cx="3657600" cy="1569660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Broadway" panose="04040905080B02020502" pitchFamily="82" charset="0"/>
              </a:rPr>
              <a:t>Now that you understand the literal meaning of the poem: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38200" y="4144362"/>
            <a:ext cx="3657600" cy="830997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Broadway" panose="04040905080B02020502" pitchFamily="82" charset="0"/>
              </a:rPr>
              <a:t>You’ve got plenty of evidence!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17495" y="5417366"/>
            <a:ext cx="3657600" cy="830997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Broadway" panose="04040905080B02020502" pitchFamily="82" charset="0"/>
              </a:rPr>
              <a:t>But how do we explain and link?</a:t>
            </a:r>
          </a:p>
        </p:txBody>
      </p:sp>
    </p:spTree>
    <p:extLst>
      <p:ext uri="{BB962C8B-B14F-4D97-AF65-F5344CB8AC3E}">
        <p14:creationId xmlns:p14="http://schemas.microsoft.com/office/powerpoint/2010/main" val="15701703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5000"/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3000" r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6477" y="365123"/>
            <a:ext cx="3835021" cy="1325563"/>
          </a:xfrm>
        </p:spPr>
        <p:txBody>
          <a:bodyPr>
            <a:normAutofit/>
          </a:bodyPr>
          <a:lstStyle/>
          <a:p>
            <a:r>
              <a:rPr lang="en-US" sz="4000" dirty="0">
                <a:latin typeface="SeasideResortNF" panose="00000400000000000000" pitchFamily="2" charset="0"/>
              </a:rPr>
              <a:t>interpret: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3384645" y="365124"/>
            <a:ext cx="880735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>
                <a:latin typeface="SeasideResortNF" panose="00000400000000000000" pitchFamily="2" charset="0"/>
              </a:rPr>
              <a:t>Analyze and draw a conclusion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83357" y="1690686"/>
            <a:ext cx="7432343" cy="4486356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pPr marL="0" indent="0" fontAlgn="base">
              <a:buNone/>
            </a:pPr>
            <a:r>
              <a:rPr lang="en-US" sz="2800" b="1" dirty="0">
                <a:solidFill>
                  <a:srgbClr val="00B050"/>
                </a:solidFill>
                <a:latin typeface="Broadway" panose="04040905080B02020502" pitchFamily="82" charset="0"/>
              </a:rPr>
              <a:t>What happens to a dream deferred?</a:t>
            </a:r>
            <a:br>
              <a:rPr lang="en-US" sz="2800" b="1" dirty="0">
                <a:latin typeface="Broadway" panose="04040905080B02020502" pitchFamily="82" charset="0"/>
              </a:rPr>
            </a:br>
            <a:r>
              <a:rPr lang="en-US" sz="2800" b="1" dirty="0">
                <a:latin typeface="Broadway" panose="04040905080B02020502" pitchFamily="82" charset="0"/>
              </a:rPr>
              <a:t>      </a:t>
            </a:r>
            <a:r>
              <a:rPr lang="en-US" sz="2800" b="1" dirty="0">
                <a:solidFill>
                  <a:srgbClr val="7030A0"/>
                </a:solidFill>
                <a:latin typeface="Broadway" panose="04040905080B02020502" pitchFamily="82" charset="0"/>
              </a:rPr>
              <a:t>Does it dry up</a:t>
            </a:r>
            <a:br>
              <a:rPr lang="en-US" sz="2800" b="1" dirty="0">
                <a:solidFill>
                  <a:srgbClr val="7030A0"/>
                </a:solidFill>
                <a:latin typeface="Broadway" panose="04040905080B02020502" pitchFamily="82" charset="0"/>
              </a:rPr>
            </a:br>
            <a:r>
              <a:rPr lang="en-US" sz="2800" b="1" dirty="0">
                <a:solidFill>
                  <a:srgbClr val="7030A0"/>
                </a:solidFill>
                <a:latin typeface="Broadway" panose="04040905080B02020502" pitchFamily="82" charset="0"/>
              </a:rPr>
              <a:t>      like a raisin in the sun?</a:t>
            </a:r>
            <a:br>
              <a:rPr lang="en-US" sz="2800" b="1" dirty="0">
                <a:solidFill>
                  <a:srgbClr val="7030A0"/>
                </a:solidFill>
                <a:latin typeface="Broadway" panose="04040905080B02020502" pitchFamily="82" charset="0"/>
              </a:rPr>
            </a:br>
            <a:r>
              <a:rPr lang="en-US" sz="2800" b="1" dirty="0">
                <a:latin typeface="Broadway" panose="04040905080B02020502" pitchFamily="82" charset="0"/>
              </a:rPr>
              <a:t>      </a:t>
            </a:r>
            <a:r>
              <a:rPr lang="en-US" sz="2800" b="1" dirty="0">
                <a:solidFill>
                  <a:srgbClr val="C00000"/>
                </a:solidFill>
                <a:latin typeface="Broadway" panose="04040905080B02020502" pitchFamily="82" charset="0"/>
              </a:rPr>
              <a:t>Or fester like a sore—</a:t>
            </a:r>
            <a:br>
              <a:rPr lang="en-US" sz="2800" b="1" dirty="0">
                <a:solidFill>
                  <a:srgbClr val="C00000"/>
                </a:solidFill>
                <a:latin typeface="Broadway" panose="04040905080B02020502" pitchFamily="82" charset="0"/>
              </a:rPr>
            </a:br>
            <a:r>
              <a:rPr lang="en-US" sz="2800" b="1" dirty="0">
                <a:solidFill>
                  <a:srgbClr val="C00000"/>
                </a:solidFill>
                <a:latin typeface="Broadway" panose="04040905080B02020502" pitchFamily="82" charset="0"/>
              </a:rPr>
              <a:t>      And then run?</a:t>
            </a:r>
            <a:br>
              <a:rPr lang="en-US" sz="2800" b="1" dirty="0">
                <a:solidFill>
                  <a:srgbClr val="C00000"/>
                </a:solidFill>
                <a:latin typeface="Broadway" panose="04040905080B02020502" pitchFamily="82" charset="0"/>
              </a:rPr>
            </a:br>
            <a:r>
              <a:rPr lang="en-US" sz="2800" b="1" dirty="0">
                <a:latin typeface="Broadway" panose="04040905080B02020502" pitchFamily="82" charset="0"/>
              </a:rPr>
              <a:t>      </a:t>
            </a:r>
            <a:r>
              <a:rPr lang="en-US" sz="2800" b="1" dirty="0">
                <a:solidFill>
                  <a:srgbClr val="FFC000"/>
                </a:solidFill>
                <a:latin typeface="Broadway" panose="04040905080B02020502" pitchFamily="82" charset="0"/>
              </a:rPr>
              <a:t>Does it stink like rotten meat?</a:t>
            </a:r>
            <a:br>
              <a:rPr lang="en-US" sz="2800" b="1" dirty="0">
                <a:solidFill>
                  <a:srgbClr val="FFC000"/>
                </a:solidFill>
                <a:latin typeface="Broadway" panose="04040905080B02020502" pitchFamily="82" charset="0"/>
              </a:rPr>
            </a:br>
            <a:r>
              <a:rPr lang="en-US" sz="2800" b="1" dirty="0">
                <a:latin typeface="Broadway" panose="04040905080B02020502" pitchFamily="82" charset="0"/>
              </a:rPr>
              <a:t>      </a:t>
            </a:r>
            <a:r>
              <a:rPr lang="en-US" sz="2800" b="1" dirty="0">
                <a:solidFill>
                  <a:srgbClr val="FF3399"/>
                </a:solidFill>
                <a:latin typeface="Broadway" panose="04040905080B02020502" pitchFamily="82" charset="0"/>
              </a:rPr>
              <a:t>Or crust and sugar over—</a:t>
            </a:r>
            <a:br>
              <a:rPr lang="en-US" sz="2800" b="1" dirty="0">
                <a:solidFill>
                  <a:srgbClr val="FF3399"/>
                </a:solidFill>
                <a:latin typeface="Broadway" panose="04040905080B02020502" pitchFamily="82" charset="0"/>
              </a:rPr>
            </a:br>
            <a:r>
              <a:rPr lang="en-US" sz="2800" b="1" dirty="0">
                <a:solidFill>
                  <a:srgbClr val="FF3399"/>
                </a:solidFill>
                <a:latin typeface="Broadway" panose="04040905080B02020502" pitchFamily="82" charset="0"/>
              </a:rPr>
              <a:t>      like a syrupy sweet?</a:t>
            </a:r>
            <a:br>
              <a:rPr lang="en-US" sz="2800" b="1" dirty="0">
                <a:solidFill>
                  <a:srgbClr val="FF3399"/>
                </a:solidFill>
                <a:latin typeface="Broadway" panose="04040905080B02020502" pitchFamily="82" charset="0"/>
              </a:rPr>
            </a:br>
            <a:r>
              <a:rPr lang="en-US" sz="2800" b="1" dirty="0">
                <a:solidFill>
                  <a:srgbClr val="FF3399"/>
                </a:solidFill>
                <a:latin typeface="Broadway" panose="04040905080B02020502" pitchFamily="82" charset="0"/>
              </a:rPr>
              <a:t>      </a:t>
            </a:r>
            <a:r>
              <a:rPr lang="en-US" sz="2800" b="1" dirty="0">
                <a:solidFill>
                  <a:srgbClr val="00B0F0"/>
                </a:solidFill>
                <a:latin typeface="Broadway" panose="04040905080B02020502" pitchFamily="82" charset="0"/>
              </a:rPr>
              <a:t>Maybe it just sags</a:t>
            </a:r>
          </a:p>
          <a:p>
            <a:pPr marL="0" indent="0" fontAlgn="base">
              <a:buNone/>
            </a:pPr>
            <a:r>
              <a:rPr lang="en-US" sz="2800" b="1" dirty="0">
                <a:solidFill>
                  <a:srgbClr val="00B0F0"/>
                </a:solidFill>
                <a:latin typeface="Broadway" panose="04040905080B02020502" pitchFamily="82" charset="0"/>
              </a:rPr>
              <a:t>      like a heavy load.</a:t>
            </a:r>
            <a:br>
              <a:rPr lang="en-US" sz="2800" b="1" dirty="0">
                <a:latin typeface="Broadway" panose="04040905080B02020502" pitchFamily="82" charset="0"/>
              </a:rPr>
            </a:br>
            <a:r>
              <a:rPr lang="en-US" sz="2800" b="1" i="1" dirty="0">
                <a:solidFill>
                  <a:srgbClr val="002060"/>
                </a:solidFill>
                <a:latin typeface="Broadway" panose="04040905080B02020502" pitchFamily="82" charset="0"/>
              </a:rPr>
              <a:t>Or does it explode?</a:t>
            </a:r>
            <a:endParaRPr lang="en-US" sz="2800" b="1" dirty="0">
              <a:solidFill>
                <a:srgbClr val="002060"/>
              </a:solidFill>
              <a:latin typeface="Broadway" panose="04040905080B02020502" pitchFamily="8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129516" y="1982571"/>
            <a:ext cx="3657600" cy="1569660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Broadway" panose="04040905080B02020502" pitchFamily="82" charset="0"/>
              </a:rPr>
              <a:t>What is the author actually trying to convey with each use of imagery?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62580" y="3933864"/>
            <a:ext cx="3657600" cy="1200329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Broadway" panose="04040905080B02020502" pitchFamily="82" charset="0"/>
              </a:rPr>
              <a:t>What is the message the author intends to communicate?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401332" y="5477013"/>
            <a:ext cx="3657600" cy="1200329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Broadway" panose="04040905080B02020502" pitchFamily="82" charset="0"/>
              </a:rPr>
              <a:t>Use your foldable to interpret each use of imagery.</a:t>
            </a:r>
          </a:p>
        </p:txBody>
      </p:sp>
    </p:spTree>
    <p:extLst>
      <p:ext uri="{BB962C8B-B14F-4D97-AF65-F5344CB8AC3E}">
        <p14:creationId xmlns:p14="http://schemas.microsoft.com/office/powerpoint/2010/main" val="40364189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 animBg="1"/>
      <p:bldP spid="8" grpId="0" animBg="1"/>
      <p:bldP spid="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5000"/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3000" r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9785444" cy="1325563"/>
          </a:xfrm>
        </p:spPr>
        <p:txBody>
          <a:bodyPr>
            <a:normAutofit/>
          </a:bodyPr>
          <a:lstStyle/>
          <a:p>
            <a:r>
              <a:rPr lang="en-US" sz="4000" dirty="0">
                <a:latin typeface="Broadway" panose="04040905080B02020502" pitchFamily="82" charset="0"/>
              </a:rPr>
              <a:t>With a partner, </a:t>
            </a:r>
            <a:r>
              <a:rPr lang="en-US" sz="4000" u="sng" dirty="0">
                <a:latin typeface="Broadway" panose="04040905080B02020502" pitchFamily="82" charset="0"/>
              </a:rPr>
              <a:t>interpret the meaning</a:t>
            </a:r>
            <a:r>
              <a:rPr lang="en-US" sz="4000" dirty="0">
                <a:latin typeface="Broadway" panose="04040905080B02020502" pitchFamily="82" charset="0"/>
              </a:rPr>
              <a:t> behind the imagery.</a:t>
            </a:r>
          </a:p>
        </p:txBody>
      </p:sp>
      <p:sp>
        <p:nvSpPr>
          <p:cNvPr id="4" name="Content Placeholder 5"/>
          <p:cNvSpPr txBox="1">
            <a:spLocks/>
          </p:cNvSpPr>
          <p:nvPr/>
        </p:nvSpPr>
        <p:spPr>
          <a:xfrm>
            <a:off x="148989" y="1325563"/>
            <a:ext cx="5581933" cy="5298886"/>
          </a:xfrm>
          <a:prstGeom prst="rect">
            <a:avLst/>
          </a:prstGeom>
          <a:solidFill>
            <a:schemeClr val="bg2"/>
          </a:solidFill>
        </p:spPr>
        <p:txBody>
          <a:bodyPr vert="horz" wrap="square" lIns="91440" tIns="45720" rIns="91440" bIns="4572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base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en-US" sz="2000" b="1" dirty="0">
                <a:solidFill>
                  <a:srgbClr val="00B050"/>
                </a:solidFill>
                <a:latin typeface="Broadway" panose="04040905080B02020502" pitchFamily="82" charset="0"/>
              </a:rPr>
              <a:t>What happens to a dream deferred?</a:t>
            </a:r>
            <a:br>
              <a:rPr lang="en-US" sz="2000" b="1" dirty="0">
                <a:latin typeface="Broadway" panose="04040905080B02020502" pitchFamily="82" charset="0"/>
              </a:rPr>
            </a:br>
            <a:r>
              <a:rPr lang="en-US" sz="2000" b="1" dirty="0">
                <a:latin typeface="Broadway" panose="04040905080B02020502" pitchFamily="82" charset="0"/>
              </a:rPr>
              <a:t>      </a:t>
            </a:r>
            <a:r>
              <a:rPr lang="en-US" sz="2000" b="1" dirty="0">
                <a:solidFill>
                  <a:srgbClr val="7030A0"/>
                </a:solidFill>
                <a:latin typeface="Broadway" panose="04040905080B02020502" pitchFamily="82" charset="0"/>
              </a:rPr>
              <a:t>Does it dry up</a:t>
            </a:r>
            <a:br>
              <a:rPr lang="en-US" sz="2000" b="1" dirty="0">
                <a:solidFill>
                  <a:srgbClr val="7030A0"/>
                </a:solidFill>
                <a:latin typeface="Broadway" panose="04040905080B02020502" pitchFamily="82" charset="0"/>
              </a:rPr>
            </a:br>
            <a:r>
              <a:rPr lang="en-US" sz="2000" b="1" dirty="0">
                <a:solidFill>
                  <a:srgbClr val="7030A0"/>
                </a:solidFill>
                <a:latin typeface="Broadway" panose="04040905080B02020502" pitchFamily="82" charset="0"/>
              </a:rPr>
              <a:t>      like a raisin in the sun?</a:t>
            </a:r>
            <a:br>
              <a:rPr lang="en-US" sz="2000" b="1" dirty="0">
                <a:solidFill>
                  <a:srgbClr val="7030A0"/>
                </a:solidFill>
                <a:latin typeface="Broadway" panose="04040905080B02020502" pitchFamily="82" charset="0"/>
              </a:rPr>
            </a:br>
            <a:r>
              <a:rPr lang="en-US" sz="2000" b="1" dirty="0">
                <a:latin typeface="Broadway" panose="04040905080B02020502" pitchFamily="82" charset="0"/>
              </a:rPr>
              <a:t>      </a:t>
            </a:r>
            <a:r>
              <a:rPr lang="en-US" sz="2000" b="1" dirty="0">
                <a:solidFill>
                  <a:srgbClr val="C00000"/>
                </a:solidFill>
                <a:latin typeface="Broadway" panose="04040905080B02020502" pitchFamily="82" charset="0"/>
              </a:rPr>
              <a:t>Or fester like a sore—</a:t>
            </a:r>
            <a:br>
              <a:rPr lang="en-US" sz="2000" b="1" dirty="0">
                <a:solidFill>
                  <a:srgbClr val="C00000"/>
                </a:solidFill>
                <a:latin typeface="Broadway" panose="04040905080B02020502" pitchFamily="82" charset="0"/>
              </a:rPr>
            </a:br>
            <a:r>
              <a:rPr lang="en-US" sz="2000" b="1" dirty="0">
                <a:solidFill>
                  <a:srgbClr val="C00000"/>
                </a:solidFill>
                <a:latin typeface="Broadway" panose="04040905080B02020502" pitchFamily="82" charset="0"/>
              </a:rPr>
              <a:t>      And then run?</a:t>
            </a:r>
            <a:br>
              <a:rPr lang="en-US" sz="2000" b="1" dirty="0">
                <a:solidFill>
                  <a:srgbClr val="C00000"/>
                </a:solidFill>
                <a:latin typeface="Broadway" panose="04040905080B02020502" pitchFamily="82" charset="0"/>
              </a:rPr>
            </a:br>
            <a:r>
              <a:rPr lang="en-US" sz="2000" b="1" dirty="0">
                <a:latin typeface="Broadway" panose="04040905080B02020502" pitchFamily="82" charset="0"/>
              </a:rPr>
              <a:t>      </a:t>
            </a:r>
            <a:r>
              <a:rPr lang="en-US" sz="2000" b="1" dirty="0">
                <a:solidFill>
                  <a:srgbClr val="FFC000"/>
                </a:solidFill>
                <a:latin typeface="Broadway" panose="04040905080B02020502" pitchFamily="82" charset="0"/>
              </a:rPr>
              <a:t>Does it stink like rotten meat?</a:t>
            </a:r>
            <a:br>
              <a:rPr lang="en-US" sz="2000" b="1" dirty="0">
                <a:solidFill>
                  <a:srgbClr val="FFC000"/>
                </a:solidFill>
                <a:latin typeface="Broadway" panose="04040905080B02020502" pitchFamily="82" charset="0"/>
              </a:rPr>
            </a:br>
            <a:r>
              <a:rPr lang="en-US" sz="2000" b="1" dirty="0">
                <a:latin typeface="Broadway" panose="04040905080B02020502" pitchFamily="82" charset="0"/>
              </a:rPr>
              <a:t>      </a:t>
            </a:r>
            <a:r>
              <a:rPr lang="en-US" sz="2000" b="1" dirty="0">
                <a:solidFill>
                  <a:srgbClr val="FF3399"/>
                </a:solidFill>
                <a:latin typeface="Broadway" panose="04040905080B02020502" pitchFamily="82" charset="0"/>
              </a:rPr>
              <a:t>Or crust and sugar over—</a:t>
            </a:r>
            <a:br>
              <a:rPr lang="en-US" sz="2000" b="1" dirty="0">
                <a:solidFill>
                  <a:srgbClr val="FF3399"/>
                </a:solidFill>
                <a:latin typeface="Broadway" panose="04040905080B02020502" pitchFamily="82" charset="0"/>
              </a:rPr>
            </a:br>
            <a:r>
              <a:rPr lang="en-US" sz="2000" b="1" dirty="0">
                <a:solidFill>
                  <a:srgbClr val="FF3399"/>
                </a:solidFill>
                <a:latin typeface="Broadway" panose="04040905080B02020502" pitchFamily="82" charset="0"/>
              </a:rPr>
              <a:t>      like a syrupy sweet?</a:t>
            </a:r>
            <a:br>
              <a:rPr lang="en-US" sz="2000" b="1" dirty="0">
                <a:solidFill>
                  <a:srgbClr val="FF3399"/>
                </a:solidFill>
                <a:latin typeface="Broadway" panose="04040905080B02020502" pitchFamily="82" charset="0"/>
              </a:rPr>
            </a:br>
            <a:r>
              <a:rPr lang="en-US" sz="2000" b="1" dirty="0">
                <a:solidFill>
                  <a:srgbClr val="FF3399"/>
                </a:solidFill>
                <a:latin typeface="Broadway" panose="04040905080B02020502" pitchFamily="82" charset="0"/>
              </a:rPr>
              <a:t>      </a:t>
            </a:r>
            <a:r>
              <a:rPr lang="en-US" sz="2000" b="1" dirty="0">
                <a:solidFill>
                  <a:srgbClr val="00B0F0"/>
                </a:solidFill>
                <a:latin typeface="Broadway" panose="04040905080B02020502" pitchFamily="82" charset="0"/>
              </a:rPr>
              <a:t>Maybe it just sags</a:t>
            </a:r>
          </a:p>
          <a:p>
            <a:pPr marL="0" indent="0" fontAlgn="base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en-US" sz="2000" b="1" dirty="0">
                <a:solidFill>
                  <a:srgbClr val="00B0F0"/>
                </a:solidFill>
                <a:latin typeface="Broadway" panose="04040905080B02020502" pitchFamily="82" charset="0"/>
              </a:rPr>
              <a:t>      like a heavy load.</a:t>
            </a:r>
            <a:br>
              <a:rPr lang="en-US" sz="2000" b="1" dirty="0">
                <a:latin typeface="Broadway" panose="04040905080B02020502" pitchFamily="82" charset="0"/>
              </a:rPr>
            </a:br>
            <a:r>
              <a:rPr lang="en-US" sz="2000" b="1" i="1" dirty="0">
                <a:solidFill>
                  <a:srgbClr val="002060"/>
                </a:solidFill>
                <a:latin typeface="Broadway" panose="04040905080B02020502" pitchFamily="82" charset="0"/>
              </a:rPr>
              <a:t>Or does it explode?</a:t>
            </a:r>
            <a:endParaRPr lang="en-US" sz="2000" b="1" dirty="0">
              <a:solidFill>
                <a:srgbClr val="002060"/>
              </a:solidFill>
              <a:latin typeface="Broadway" panose="04040905080B02020502" pitchFamily="8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096000" y="1325563"/>
            <a:ext cx="5759354" cy="58477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Broadway" panose="04040905080B02020502" pitchFamily="82" charset="0"/>
              </a:rPr>
              <a:t>Are goals and dreams really achievable in our current society? What happens if the answer is no?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0" y="2066351"/>
            <a:ext cx="5759354" cy="58477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Broadway" panose="04040905080B02020502" pitchFamily="82" charset="0"/>
              </a:rPr>
              <a:t>Raisins come from juicy grapes. Does the dream wither and slowly die? 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0" y="2781225"/>
            <a:ext cx="5759354" cy="58477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Broadway" panose="04040905080B02020502" pitchFamily="82" charset="0"/>
              </a:rPr>
              <a:t>Will the dream just remain a sickly version of itself that never heals, that just slowly seeps pain?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0" y="3519484"/>
            <a:ext cx="5759354" cy="58477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Broadway" panose="04040905080B02020502" pitchFamily="82" charset="0"/>
              </a:rPr>
              <a:t>Rotten meat is harmful garbage that must be thrown away for for health reasons.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0" y="4260322"/>
            <a:ext cx="5759354" cy="83099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Broadway" panose="04040905080B02020502" pitchFamily="82" charset="0"/>
              </a:rPr>
              <a:t>Sweet treats become stale when left out, neglected, contrasting a sweet promise of a dream with the bitterness of lost dreams.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096000" y="5247382"/>
            <a:ext cx="5759354" cy="83099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Broadway" panose="04040905080B02020502" pitchFamily="82" charset="0"/>
              </a:rPr>
              <a:t>The burden of the unfulfilled dream weighs on the dreamer over time, and the effects can be physically felt. 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096000" y="6223870"/>
            <a:ext cx="5759354" cy="58477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Broadway" panose="04040905080B02020502" pitchFamily="82" charset="0"/>
              </a:rPr>
              <a:t>Explode has two connotations: Dangerous and celebratory.  Which will it be?</a:t>
            </a:r>
          </a:p>
        </p:txBody>
      </p:sp>
    </p:spTree>
    <p:extLst>
      <p:ext uri="{BB962C8B-B14F-4D97-AF65-F5344CB8AC3E}">
        <p14:creationId xmlns:p14="http://schemas.microsoft.com/office/powerpoint/2010/main" val="29526947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5000"/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3000" r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5413" y="2617196"/>
            <a:ext cx="3570026" cy="337417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>
                <a:latin typeface="Broadway" panose="04040905080B02020502" pitchFamily="82" charset="0"/>
              </a:rPr>
              <a:t>Use your interpretations to answer the question using P.E.E.L.</a:t>
            </a:r>
          </a:p>
        </p:txBody>
      </p:sp>
      <p:sp>
        <p:nvSpPr>
          <p:cNvPr id="4" name="Title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latin typeface="Broadway" panose="04040905080B02020502" pitchFamily="82" charset="0"/>
              </a:rPr>
              <a:t>How does the author use imagery to convey the sense of longing in the poem?</a:t>
            </a:r>
            <a:endParaRPr lang="en-US" sz="3200" dirty="0">
              <a:latin typeface="Broadway" panose="04040905080B02020502" pitchFamily="82" charset="0"/>
            </a:endParaRPr>
          </a:p>
        </p:txBody>
      </p:sp>
      <p:pic>
        <p:nvPicPr>
          <p:cNvPr id="4098" name="Picture 2" descr="Image result for peel paragraph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644" y="1690688"/>
            <a:ext cx="6571301" cy="49284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Arrow: Left 4"/>
          <p:cNvSpPr/>
          <p:nvPr/>
        </p:nvSpPr>
        <p:spPr>
          <a:xfrm>
            <a:off x="7046177" y="4154926"/>
            <a:ext cx="1201003" cy="682388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3725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5000"/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3000" r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 txBox="1">
            <a:spLocks noGrp="1"/>
          </p:cNvSpPr>
          <p:nvPr>
            <p:ph type="title"/>
          </p:nvPr>
        </p:nvSpPr>
        <p:spPr>
          <a:xfrm>
            <a:off x="838200" y="281661"/>
            <a:ext cx="10515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latin typeface="Broadway" panose="04040905080B02020502" pitchFamily="82" charset="0"/>
              </a:rPr>
              <a:t>Explaining your textual evidence:</a:t>
            </a:r>
            <a:endParaRPr lang="en-US" sz="4000" dirty="0">
              <a:latin typeface="Broadway" panose="04040905080B02020502" pitchFamily="82" charset="0"/>
            </a:endParaRPr>
          </a:p>
        </p:txBody>
      </p:sp>
      <p:sp>
        <p:nvSpPr>
          <p:cNvPr id="5" name="Arrow: Left 4"/>
          <p:cNvSpPr/>
          <p:nvPr/>
        </p:nvSpPr>
        <p:spPr>
          <a:xfrm rot="19812544">
            <a:off x="4157822" y="2789735"/>
            <a:ext cx="2015936" cy="682388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122" name="Picture 2" descr="Related ima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646" y="1115930"/>
            <a:ext cx="3587513" cy="50671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6210067" y="965749"/>
            <a:ext cx="5854889" cy="2377952"/>
          </a:xfrm>
          <a:solidFill>
            <a:schemeClr val="tx1"/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>
                <a:latin typeface="Broadway" panose="04040905080B02020502" pitchFamily="82" charset="0"/>
              </a:rPr>
              <a:t>	</a:t>
            </a:r>
            <a:r>
              <a:rPr lang="en-US" sz="2000" dirty="0">
                <a:solidFill>
                  <a:srgbClr val="92D050"/>
                </a:solidFill>
                <a:latin typeface="Broadway" panose="04040905080B02020502" pitchFamily="82" charset="0"/>
              </a:rPr>
              <a:t>In the poem Harlem, Langston Hughes uses imagery to convey a theme of longing for unfulfilled dreams.</a:t>
            </a:r>
            <a:r>
              <a:rPr lang="en-US" sz="2000" dirty="0">
                <a:latin typeface="Broadway" panose="04040905080B02020502" pitchFamily="82" charset="0"/>
              </a:rPr>
              <a:t> </a:t>
            </a:r>
            <a:r>
              <a:rPr lang="en-US" sz="2000" dirty="0">
                <a:solidFill>
                  <a:srgbClr val="FFC000"/>
                </a:solidFill>
                <a:latin typeface="Broadway" panose="04040905080B02020502" pitchFamily="82" charset="0"/>
              </a:rPr>
              <a:t>He asks, “Does it sag like a heavy load?” </a:t>
            </a:r>
            <a:r>
              <a:rPr lang="en-US" sz="2000" u="sng" dirty="0">
                <a:solidFill>
                  <a:srgbClr val="FFFF00"/>
                </a:solidFill>
                <a:latin typeface="Broadway" panose="04040905080B02020502" pitchFamily="82" charset="0"/>
              </a:rPr>
              <a:t>This means that an unfulfilled dream can can bend under it’s own weight.</a:t>
            </a:r>
            <a:r>
              <a:rPr lang="en-US" sz="2000" dirty="0">
                <a:solidFill>
                  <a:srgbClr val="FFFF00"/>
                </a:solidFill>
                <a:latin typeface="Broadway" panose="04040905080B02020502" pitchFamily="82" charset="0"/>
              </a:rPr>
              <a:t> </a:t>
            </a:r>
            <a:r>
              <a:rPr lang="en-US" sz="2000" dirty="0">
                <a:solidFill>
                  <a:srgbClr val="FF0000"/>
                </a:solidFill>
                <a:latin typeface="Broadway" panose="04040905080B02020502" pitchFamily="82" charset="0"/>
              </a:rPr>
              <a:t>We can therefore see the physical effects of a dream that is neglected over time.</a:t>
            </a:r>
            <a:endParaRPr lang="en-US" sz="2000" u="sng" dirty="0">
              <a:solidFill>
                <a:srgbClr val="FF0000"/>
              </a:solidFill>
              <a:latin typeface="Broadway" panose="04040905080B02020502" pitchFamily="82" charset="0"/>
            </a:endParaRPr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6337111" y="4314067"/>
            <a:ext cx="5854889" cy="2409864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2000" dirty="0">
                <a:latin typeface="Broadway" panose="04040905080B02020502" pitchFamily="82" charset="0"/>
              </a:rPr>
              <a:t>	</a:t>
            </a:r>
            <a:r>
              <a:rPr lang="en-US" sz="2000" dirty="0">
                <a:solidFill>
                  <a:srgbClr val="92D050"/>
                </a:solidFill>
                <a:latin typeface="Broadway" panose="04040905080B02020502" pitchFamily="82" charset="0"/>
              </a:rPr>
              <a:t>In the poem Harlem, Langston Hughes uses imagery to convey a theme of longing for unfulfilled dreams.</a:t>
            </a:r>
            <a:r>
              <a:rPr lang="en-US" sz="2000" dirty="0">
                <a:latin typeface="Broadway" panose="04040905080B02020502" pitchFamily="82" charset="0"/>
              </a:rPr>
              <a:t> </a:t>
            </a:r>
            <a:r>
              <a:rPr lang="en-US" sz="2000" dirty="0">
                <a:solidFill>
                  <a:srgbClr val="FFC000"/>
                </a:solidFill>
                <a:latin typeface="Broadway" panose="04040905080B02020502" pitchFamily="82" charset="0"/>
              </a:rPr>
              <a:t>He asks, “Does it sag like a heavy load?” </a:t>
            </a:r>
            <a:r>
              <a:rPr lang="en-US" sz="2000" u="sng" dirty="0">
                <a:solidFill>
                  <a:srgbClr val="FFFF00"/>
                </a:solidFill>
                <a:latin typeface="Broadway" panose="04040905080B02020502" pitchFamily="82" charset="0"/>
              </a:rPr>
              <a:t>This means that an unfulfilled dream weighs on the dreamer over time, and its effects can be </a:t>
            </a:r>
            <a:r>
              <a:rPr lang="en-US" sz="2000" u="sng" dirty="0" err="1">
                <a:solidFill>
                  <a:srgbClr val="FFFF00"/>
                </a:solidFill>
                <a:latin typeface="Broadway" panose="04040905080B02020502" pitchFamily="82" charset="0"/>
              </a:rPr>
              <a:t>phycically</a:t>
            </a:r>
            <a:r>
              <a:rPr lang="en-US" sz="2000" u="sng" dirty="0">
                <a:solidFill>
                  <a:srgbClr val="FFFF00"/>
                </a:solidFill>
                <a:latin typeface="Broadway" panose="04040905080B02020502" pitchFamily="82" charset="0"/>
              </a:rPr>
              <a:t> felt.</a:t>
            </a:r>
            <a:r>
              <a:rPr lang="en-US" sz="2000" dirty="0">
                <a:solidFill>
                  <a:srgbClr val="FFFF00"/>
                </a:solidFill>
                <a:latin typeface="Broadway" panose="04040905080B02020502" pitchFamily="82" charset="0"/>
              </a:rPr>
              <a:t> </a:t>
            </a:r>
            <a:r>
              <a:rPr lang="en-US" sz="2000" dirty="0">
                <a:solidFill>
                  <a:srgbClr val="FF0000"/>
                </a:solidFill>
                <a:latin typeface="Broadway" panose="04040905080B02020502" pitchFamily="82" charset="0"/>
              </a:rPr>
              <a:t>We can therefore see the physical effects of a dream that is neglected over time.</a:t>
            </a:r>
            <a:endParaRPr lang="en-US" sz="2000" u="sng" dirty="0">
              <a:solidFill>
                <a:srgbClr val="FF0000"/>
              </a:solidFill>
              <a:latin typeface="Broadway" panose="04040905080B02020502" pitchFamily="82" charset="0"/>
            </a:endParaRPr>
          </a:p>
        </p:txBody>
      </p:sp>
      <p:sp>
        <p:nvSpPr>
          <p:cNvPr id="11" name="Arrow: Left 10"/>
          <p:cNvSpPr/>
          <p:nvPr/>
        </p:nvSpPr>
        <p:spPr>
          <a:xfrm rot="1170331">
            <a:off x="4248667" y="4056069"/>
            <a:ext cx="2015936" cy="682388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5022375" y="3644218"/>
            <a:ext cx="20335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0070C0"/>
                </a:solidFill>
                <a:latin typeface="Broadway" panose="04040905080B02020502" pitchFamily="82" charset="0"/>
              </a:rPr>
              <a:t>COMPARE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039851" y="3490330"/>
            <a:ext cx="479275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0070C0"/>
                </a:solidFill>
                <a:latin typeface="Broadway" panose="04040905080B02020502" pitchFamily="82" charset="0"/>
              </a:rPr>
              <a:t>Which explanation is more effective? </a:t>
            </a:r>
          </a:p>
        </p:txBody>
      </p:sp>
    </p:spTree>
    <p:extLst>
      <p:ext uri="{BB962C8B-B14F-4D97-AF65-F5344CB8AC3E}">
        <p14:creationId xmlns:p14="http://schemas.microsoft.com/office/powerpoint/2010/main" val="11242640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5000"/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3000" r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 txBox="1">
            <a:spLocks noGrp="1"/>
          </p:cNvSpPr>
          <p:nvPr>
            <p:ph type="title"/>
          </p:nvPr>
        </p:nvSpPr>
        <p:spPr>
          <a:xfrm>
            <a:off x="810904" y="203070"/>
            <a:ext cx="10515600" cy="9787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latin typeface="Broadway" panose="04040905080B02020502" pitchFamily="82" charset="0"/>
              </a:rPr>
              <a:t>Compare your paraphrasing to your interpretations. Which are more effective?</a:t>
            </a:r>
            <a:endParaRPr lang="en-US" sz="3200" dirty="0">
              <a:latin typeface="Broadway" panose="04040905080B02020502" pitchFamily="82" charset="0"/>
            </a:endParaRPr>
          </a:p>
        </p:txBody>
      </p:sp>
      <p:pic>
        <p:nvPicPr>
          <p:cNvPr id="6146" name="Picture 2" descr="Image result for peel paragraph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694" y="1637731"/>
            <a:ext cx="5499646" cy="3245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Content Placeholder 2"/>
          <p:cNvSpPr txBox="1">
            <a:spLocks/>
          </p:cNvSpPr>
          <p:nvPr/>
        </p:nvSpPr>
        <p:spPr>
          <a:xfrm>
            <a:off x="6186985" y="1305380"/>
            <a:ext cx="5854889" cy="2065617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2000" dirty="0">
                <a:latin typeface="Broadway" panose="04040905080B02020502" pitchFamily="82" charset="0"/>
              </a:rPr>
              <a:t>	</a:t>
            </a:r>
            <a:r>
              <a:rPr lang="en-US" sz="2000" dirty="0">
                <a:solidFill>
                  <a:srgbClr val="FFC000"/>
                </a:solidFill>
                <a:latin typeface="Broadway" panose="04040905080B02020502" pitchFamily="82" charset="0"/>
              </a:rPr>
              <a:t>In the poem Harlem, Langston Hughes uses imagery to convey a theme of longing for unfulfilled dreams. </a:t>
            </a:r>
            <a:r>
              <a:rPr lang="en-US" sz="2000" dirty="0">
                <a:solidFill>
                  <a:srgbClr val="92D050"/>
                </a:solidFill>
                <a:latin typeface="Broadway" panose="04040905080B02020502" pitchFamily="82" charset="0"/>
              </a:rPr>
              <a:t>He asks about the dream, “Does it </a:t>
            </a:r>
            <a:r>
              <a:rPr lang="en-US" sz="2000" i="1" dirty="0">
                <a:solidFill>
                  <a:srgbClr val="92D050"/>
                </a:solidFill>
                <a:latin typeface="Broadway" panose="04040905080B02020502" pitchFamily="82" charset="0"/>
              </a:rPr>
              <a:t>explode</a:t>
            </a:r>
            <a:r>
              <a:rPr lang="en-US" sz="2000" dirty="0">
                <a:solidFill>
                  <a:srgbClr val="92D050"/>
                </a:solidFill>
                <a:latin typeface="Broadway" panose="04040905080B02020502" pitchFamily="82" charset="0"/>
              </a:rPr>
              <a:t>?” </a:t>
            </a:r>
            <a:r>
              <a:rPr lang="en-US" sz="2000" u="sng" dirty="0">
                <a:solidFill>
                  <a:srgbClr val="00FF99"/>
                </a:solidFill>
                <a:latin typeface="Broadway" panose="04040905080B02020502" pitchFamily="82" charset="0"/>
              </a:rPr>
              <a:t>This means that eventually the dream could burst.</a:t>
            </a:r>
            <a:r>
              <a:rPr lang="en-US" sz="2000" dirty="0">
                <a:solidFill>
                  <a:srgbClr val="00FF99"/>
                </a:solidFill>
                <a:latin typeface="Broadway" panose="04040905080B02020502" pitchFamily="82" charset="0"/>
              </a:rPr>
              <a:t> </a:t>
            </a:r>
            <a:r>
              <a:rPr lang="en-US" sz="2000" dirty="0">
                <a:solidFill>
                  <a:srgbClr val="0070C0"/>
                </a:solidFill>
                <a:latin typeface="Broadway" panose="04040905080B02020502" pitchFamily="82" charset="0"/>
              </a:rPr>
              <a:t>The reader must question if a neglected dream will eventually explode.</a:t>
            </a:r>
            <a:endParaRPr lang="en-US" sz="2000" u="sng" dirty="0">
              <a:solidFill>
                <a:srgbClr val="0070C0"/>
              </a:solidFill>
              <a:latin typeface="Broadway" panose="04040905080B02020502" pitchFamily="82" charset="0"/>
            </a:endParaRPr>
          </a:p>
        </p:txBody>
      </p:sp>
      <p:sp>
        <p:nvSpPr>
          <p:cNvPr id="11" name="Content Placeholder 2"/>
          <p:cNvSpPr txBox="1">
            <a:spLocks/>
          </p:cNvSpPr>
          <p:nvPr/>
        </p:nvSpPr>
        <p:spPr>
          <a:xfrm>
            <a:off x="6186983" y="4018268"/>
            <a:ext cx="5854889" cy="2614543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2000" dirty="0">
                <a:latin typeface="Broadway" panose="04040905080B02020502" pitchFamily="82" charset="0"/>
              </a:rPr>
              <a:t>	</a:t>
            </a:r>
            <a:r>
              <a:rPr lang="en-US" sz="2000" dirty="0">
                <a:solidFill>
                  <a:srgbClr val="FFC000"/>
                </a:solidFill>
                <a:latin typeface="Broadway" panose="04040905080B02020502" pitchFamily="82" charset="0"/>
              </a:rPr>
              <a:t>In the poem Harlem, Langston Hughes uses imagery to convey a theme of longing for unfulfilled dreams. </a:t>
            </a:r>
            <a:r>
              <a:rPr lang="en-US" sz="2000" dirty="0">
                <a:solidFill>
                  <a:srgbClr val="92D050"/>
                </a:solidFill>
                <a:latin typeface="Broadway" panose="04040905080B02020502" pitchFamily="82" charset="0"/>
              </a:rPr>
              <a:t>He asks about the dream, “Does it </a:t>
            </a:r>
            <a:r>
              <a:rPr lang="en-US" sz="2000" i="1" dirty="0">
                <a:solidFill>
                  <a:srgbClr val="92D050"/>
                </a:solidFill>
                <a:latin typeface="Broadway" panose="04040905080B02020502" pitchFamily="82" charset="0"/>
              </a:rPr>
              <a:t>explode</a:t>
            </a:r>
            <a:r>
              <a:rPr lang="en-US" sz="2000" dirty="0">
                <a:solidFill>
                  <a:srgbClr val="92D050"/>
                </a:solidFill>
                <a:latin typeface="Broadway" panose="04040905080B02020502" pitchFamily="82" charset="0"/>
              </a:rPr>
              <a:t>?” </a:t>
            </a:r>
            <a:r>
              <a:rPr lang="en-US" sz="2000" u="sng" dirty="0">
                <a:solidFill>
                  <a:srgbClr val="00FF99"/>
                </a:solidFill>
                <a:latin typeface="Broadway" panose="04040905080B02020502" pitchFamily="82" charset="0"/>
              </a:rPr>
              <a:t>This question has two connotations: both dangerous and celebratory.</a:t>
            </a:r>
            <a:r>
              <a:rPr lang="en-US" sz="2000" dirty="0">
                <a:solidFill>
                  <a:srgbClr val="00FF99"/>
                </a:solidFill>
                <a:latin typeface="Broadway" panose="04040905080B02020502" pitchFamily="82" charset="0"/>
              </a:rPr>
              <a:t> </a:t>
            </a:r>
            <a:r>
              <a:rPr lang="en-US" sz="2000" dirty="0">
                <a:solidFill>
                  <a:srgbClr val="0070C0"/>
                </a:solidFill>
                <a:latin typeface="Broadway" panose="04040905080B02020502" pitchFamily="82" charset="0"/>
              </a:rPr>
              <a:t>The reader must explore the possible outcomes of long neglected dreams, how they have the potential to be victorious or violent.</a:t>
            </a:r>
            <a:endParaRPr lang="en-US" sz="2000" u="sng" dirty="0">
              <a:solidFill>
                <a:srgbClr val="0070C0"/>
              </a:solidFill>
              <a:latin typeface="Broadway" panose="04040905080B02020502" pitchFamily="8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097669" y="3494578"/>
            <a:ext cx="20335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0070C0"/>
                </a:solidFill>
                <a:latin typeface="Broadway" panose="04040905080B02020502" pitchFamily="82" charset="0"/>
              </a:rPr>
              <a:t>COMPARE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98759" y="5042118"/>
            <a:ext cx="4528583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0070C0"/>
                </a:solidFill>
                <a:latin typeface="Broadway" panose="04040905080B02020502" pitchFamily="82" charset="0"/>
              </a:rPr>
              <a:t>How does paraphrasing limit your ability to analyze the poem?</a:t>
            </a:r>
          </a:p>
        </p:txBody>
      </p:sp>
    </p:spTree>
    <p:extLst>
      <p:ext uri="{BB962C8B-B14F-4D97-AF65-F5344CB8AC3E}">
        <p14:creationId xmlns:p14="http://schemas.microsoft.com/office/powerpoint/2010/main" val="2726459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4" grpId="0"/>
      <p:bldP spid="15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263</TotalTime>
  <Words>496</Words>
  <Application>Microsoft Office PowerPoint</Application>
  <PresentationFormat>Widescreen</PresentationFormat>
  <Paragraphs>66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Arial</vt:lpstr>
      <vt:lpstr>Broadway</vt:lpstr>
      <vt:lpstr>Calibri</vt:lpstr>
      <vt:lpstr>Calibri Light</vt:lpstr>
      <vt:lpstr>SeasideResortNF</vt:lpstr>
      <vt:lpstr>Office Theme</vt:lpstr>
      <vt:lpstr>Harlem </vt:lpstr>
      <vt:lpstr>Langston Hughes</vt:lpstr>
      <vt:lpstr>Learning Objectives:</vt:lpstr>
      <vt:lpstr>PowerPoint Presentation</vt:lpstr>
      <vt:lpstr>Paraphrase:</vt:lpstr>
      <vt:lpstr>With a partner, paraphrase each line of imagery</vt:lpstr>
      <vt:lpstr>Using and interpreting textual evidence</vt:lpstr>
      <vt:lpstr>interpret:</vt:lpstr>
      <vt:lpstr>With a partner, interpret the meaning behind the imagery.</vt:lpstr>
      <vt:lpstr>How does the author use imagery to convey the sense of longing in the poem?</vt:lpstr>
      <vt:lpstr>Explaining your textual evidence:</vt:lpstr>
      <vt:lpstr>Compare your paraphrasing to your interpretations. Which are more effective?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Harlem or A Dream Deferred</dc:title>
  <dc:creator>Lauren Crowley</dc:creator>
  <cp:lastModifiedBy>Lauren Crowley</cp:lastModifiedBy>
  <cp:revision>50</cp:revision>
  <dcterms:created xsi:type="dcterms:W3CDTF">2017-03-10T11:27:16Z</dcterms:created>
  <dcterms:modified xsi:type="dcterms:W3CDTF">2017-03-10T15:50:46Z</dcterms:modified>
</cp:coreProperties>
</file>