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3/16/2017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3/16/2017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3/16/2017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3/16/2017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3/16/2017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3/16/2017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3/16/2017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3/16/2017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3/16/2017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3/16/2017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3/16/2017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3/16/2017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3/16/2017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3/16/2017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3/16/2017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6854" y="363812"/>
            <a:ext cx="7542429" cy="1804988"/>
          </a:xfrm>
        </p:spPr>
        <p:txBody>
          <a:bodyPr/>
          <a:lstStyle/>
          <a:p>
            <a:r>
              <a:rPr lang="en-US" dirty="0">
                <a:latin typeface="FFF Tusj" panose="02040802050405020203" pitchFamily="18" charset="0"/>
              </a:rPr>
              <a:t>Question Words and Sentence Starters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0" y="5280847"/>
            <a:ext cx="10626823" cy="724168"/>
          </a:xfrm>
        </p:spPr>
        <p:txBody>
          <a:bodyPr>
            <a:normAutofit/>
          </a:bodyPr>
          <a:lstStyle/>
          <a:p>
            <a:r>
              <a:rPr lang="en-US" sz="2800" b="1" dirty="0"/>
              <a:t>What is the question and how do you answer?</a:t>
            </a:r>
          </a:p>
        </p:txBody>
      </p:sp>
      <p:pic>
        <p:nvPicPr>
          <p:cNvPr id="1026" name="Picture 2" descr="Image result for ques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0755" y="2413977"/>
            <a:ext cx="5894261" cy="2376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6486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FFF Tusj" panose="02040802050405020203" pitchFamily="18" charset="0"/>
              </a:rPr>
              <a:t>How do you know what the question is asking you to </a:t>
            </a:r>
            <a:r>
              <a:rPr lang="en-US" u="sng" dirty="0">
                <a:latin typeface="FFF Tusj" panose="02040802050405020203" pitchFamily="18" charset="0"/>
              </a:rPr>
              <a:t>do</a:t>
            </a:r>
            <a:r>
              <a:rPr lang="en-US" dirty="0">
                <a:latin typeface="FFF Tusj" panose="02040802050405020203" pitchFamily="18" charset="0"/>
              </a:rPr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579427"/>
            <a:ext cx="10554574" cy="4278572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Look for the </a:t>
            </a:r>
            <a:r>
              <a:rPr lang="en-US" sz="2400" u="sng" dirty="0"/>
              <a:t>verb</a:t>
            </a:r>
            <a:r>
              <a:rPr lang="en-US" sz="2400" dirty="0"/>
              <a:t> in the question.</a:t>
            </a:r>
          </a:p>
          <a:p>
            <a:r>
              <a:rPr lang="en-US" sz="2400" dirty="0"/>
              <a:t>That’s what you need to </a:t>
            </a:r>
            <a:r>
              <a:rPr lang="en-US" sz="2400" u="sng" dirty="0"/>
              <a:t>do</a:t>
            </a:r>
            <a:r>
              <a:rPr lang="en-US" sz="2400" dirty="0"/>
              <a:t>.</a:t>
            </a:r>
          </a:p>
          <a:p>
            <a:r>
              <a:rPr lang="en-US" sz="2400" dirty="0"/>
              <a:t>The following verbs can be </a:t>
            </a:r>
            <a:r>
              <a:rPr lang="en-US" sz="2400" i="1" dirty="0"/>
              <a:t>big clues</a:t>
            </a:r>
            <a:r>
              <a:rPr lang="en-US" sz="2400" dirty="0"/>
              <a:t>:</a:t>
            </a:r>
          </a:p>
          <a:p>
            <a:pPr lvl="1"/>
            <a:r>
              <a:rPr lang="en-US" sz="1800" dirty="0"/>
              <a:t>Summarize</a:t>
            </a:r>
          </a:p>
          <a:p>
            <a:pPr lvl="1"/>
            <a:r>
              <a:rPr lang="en-US" sz="1800" dirty="0"/>
              <a:t>Paraphrase</a:t>
            </a:r>
          </a:p>
          <a:p>
            <a:pPr lvl="1"/>
            <a:r>
              <a:rPr lang="en-US" sz="1800" dirty="0"/>
              <a:t>Interpret</a:t>
            </a:r>
          </a:p>
          <a:p>
            <a:pPr lvl="1"/>
            <a:r>
              <a:rPr lang="en-US" sz="1800" dirty="0"/>
              <a:t>Distinguish</a:t>
            </a:r>
          </a:p>
          <a:p>
            <a:pPr lvl="1"/>
            <a:r>
              <a:rPr lang="en-US" sz="1800" dirty="0"/>
              <a:t>Analyze</a:t>
            </a:r>
          </a:p>
          <a:p>
            <a:pPr lvl="1"/>
            <a:r>
              <a:rPr lang="en-US" sz="1800" dirty="0"/>
              <a:t>Compare</a:t>
            </a:r>
          </a:p>
          <a:p>
            <a:pPr lvl="1"/>
            <a:r>
              <a:rPr lang="en-US" sz="1800" dirty="0"/>
              <a:t>Contrast</a:t>
            </a:r>
          </a:p>
          <a:p>
            <a:pPr lvl="1"/>
            <a:r>
              <a:rPr lang="en-US" sz="1800" dirty="0"/>
              <a:t>Infer</a:t>
            </a:r>
          </a:p>
          <a:p>
            <a:pPr lvl="1"/>
            <a:endParaRPr lang="en-US" sz="2200" dirty="0"/>
          </a:p>
          <a:p>
            <a:pPr lvl="1"/>
            <a:endParaRPr lang="en-US" sz="2200" dirty="0"/>
          </a:p>
        </p:txBody>
      </p:sp>
      <p:pic>
        <p:nvPicPr>
          <p:cNvPr id="2050" name="Picture 2" descr="Image result for 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1623" y="2300761"/>
            <a:ext cx="3006084" cy="3006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3322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794" y="191068"/>
            <a:ext cx="7296770" cy="832514"/>
          </a:xfrm>
        </p:spPr>
        <p:txBody>
          <a:bodyPr/>
          <a:lstStyle/>
          <a:p>
            <a:r>
              <a:rPr lang="en-US" dirty="0">
                <a:latin typeface="FFF Tusj" panose="02040802050405020203" pitchFamily="18" charset="0"/>
              </a:rPr>
              <a:t>Summarize or Paraphrase: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852012" y="914400"/>
            <a:ext cx="6791803" cy="832514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EFEFE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latin typeface="FFF Tusj" panose="02040802050405020203" pitchFamily="18" charset="0"/>
              </a:rPr>
              <a:t>Retell in your own words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3332" y="2702256"/>
            <a:ext cx="29342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Signal Words</a:t>
            </a:r>
            <a:r>
              <a:rPr lang="en-US" sz="3200" b="1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summarize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paraphrase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explain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in you own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82956" y="2702256"/>
            <a:ext cx="444689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Sentence Starters</a:t>
            </a:r>
            <a:r>
              <a:rPr lang="en-US" sz="3200" b="1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Essentially,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In summary,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In other words,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To sum up,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As shown above,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In short,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On the whole,</a:t>
            </a:r>
          </a:p>
        </p:txBody>
      </p:sp>
      <p:pic>
        <p:nvPicPr>
          <p:cNvPr id="3074" name="Picture 2" descr="Image result for summariz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823" y="2702256"/>
            <a:ext cx="3254992" cy="2441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038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794" y="191068"/>
            <a:ext cx="7296770" cy="832514"/>
          </a:xfrm>
        </p:spPr>
        <p:txBody>
          <a:bodyPr/>
          <a:lstStyle/>
          <a:p>
            <a:r>
              <a:rPr lang="en-US" dirty="0">
                <a:latin typeface="FFF Tusj" panose="02040802050405020203" pitchFamily="18" charset="0"/>
              </a:rPr>
              <a:t>Compare and Contrast: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18866" y="873457"/>
            <a:ext cx="10824949" cy="832514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EFEFE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>
                <a:latin typeface="FFF Tusj" panose="02040802050405020203" pitchFamily="18" charset="0"/>
              </a:rPr>
              <a:t>Explain what is the same and what is different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5093" y="2429303"/>
            <a:ext cx="293426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Signal Words</a:t>
            </a:r>
            <a:r>
              <a:rPr lang="en-US" sz="3200" b="1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compare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contrast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measure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weigh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distinguish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differentiate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41928" y="1964353"/>
            <a:ext cx="444689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Sentence Starters</a:t>
            </a:r>
            <a:r>
              <a:rPr lang="en-US" sz="3200" b="1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Similarly,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Likewise,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Correspondingly,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Comparatively,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Moreover,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However,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By contrast,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Nevertheless,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Conversely,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On the contrary,</a:t>
            </a:r>
          </a:p>
        </p:txBody>
      </p:sp>
      <p:pic>
        <p:nvPicPr>
          <p:cNvPr id="4098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2304" y="2644183"/>
            <a:ext cx="3342564" cy="3226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5571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794" y="191068"/>
            <a:ext cx="7296770" cy="832514"/>
          </a:xfrm>
        </p:spPr>
        <p:txBody>
          <a:bodyPr/>
          <a:lstStyle/>
          <a:p>
            <a:r>
              <a:rPr lang="en-US" dirty="0">
                <a:latin typeface="FFF Tusj" panose="02040802050405020203" pitchFamily="18" charset="0"/>
              </a:rPr>
              <a:t>Analyze: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18867" y="873457"/>
            <a:ext cx="3725838" cy="832514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EFEFE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>
                <a:latin typeface="FFF Tusj" panose="02040802050405020203" pitchFamily="18" charset="0"/>
              </a:rPr>
              <a:t>Study closely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5093" y="2429303"/>
            <a:ext cx="293426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Signal Words</a:t>
            </a:r>
            <a:r>
              <a:rPr lang="en-US" sz="3200" b="1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analyze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determine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evaluate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interpret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investigate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study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examine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26206" y="3411942"/>
            <a:ext cx="816579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Sentence Starters</a:t>
            </a:r>
            <a:r>
              <a:rPr lang="en-US" sz="3200" b="1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The fact that __________ shows that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Based on ________, it can be concluded that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Considering ________, we can conclude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The evidence suggests that</a:t>
            </a:r>
          </a:p>
          <a:p>
            <a:endParaRPr lang="en-US" sz="2800" b="1" dirty="0"/>
          </a:p>
        </p:txBody>
      </p:sp>
      <p:pic>
        <p:nvPicPr>
          <p:cNvPr id="5122" name="Picture 2" descr="Image result for analyz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221" y="605619"/>
            <a:ext cx="4394579" cy="247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527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93" y="191068"/>
            <a:ext cx="7296770" cy="832514"/>
          </a:xfrm>
        </p:spPr>
        <p:txBody>
          <a:bodyPr/>
          <a:lstStyle/>
          <a:p>
            <a:r>
              <a:rPr lang="en-US" dirty="0">
                <a:latin typeface="FFF Tusj" panose="02040802050405020203" pitchFamily="18" charset="0"/>
              </a:rPr>
              <a:t>Infer: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316406" y="1023582"/>
            <a:ext cx="8434316" cy="832514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EFEFE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>
                <a:latin typeface="FFF Tusj" panose="02040802050405020203" pitchFamily="18" charset="0"/>
              </a:rPr>
              <a:t>Make an educated guess based on information present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5093" y="2202012"/>
            <a:ext cx="293426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Signal Words</a:t>
            </a:r>
            <a:r>
              <a:rPr lang="en-US" sz="3200" b="1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imply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infer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convey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draw an inference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investigate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study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examine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80648" y="2688610"/>
            <a:ext cx="425798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Sentence Starters</a:t>
            </a:r>
            <a:r>
              <a:rPr lang="en-US" sz="3200" b="1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We can infer that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Consequently,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Therefore,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Subsequently,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For this reason,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Thus,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If…then</a:t>
            </a:r>
          </a:p>
        </p:txBody>
      </p:sp>
      <p:pic>
        <p:nvPicPr>
          <p:cNvPr id="6146" name="Picture 2" descr="Image result for inf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2192" y="2429303"/>
            <a:ext cx="2661653" cy="3671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916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8664B0"/>
      </a:accent1>
      <a:accent2>
        <a:srgbClr val="D75BCD"/>
      </a:accent2>
      <a:accent3>
        <a:srgbClr val="E54D86"/>
      </a:accent3>
      <a:accent4>
        <a:srgbClr val="DE4547"/>
      </a:accent4>
      <a:accent5>
        <a:srgbClr val="F16E40"/>
      </a:accent5>
      <a:accent6>
        <a:srgbClr val="EB9C5A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7AF46513-5B0D-4B03-9323-32F3F0BFC9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83</TotalTime>
  <Words>237</Words>
  <Application>Microsoft Office PowerPoint</Application>
  <PresentationFormat>Widescreen</PresentationFormat>
  <Paragraphs>82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Century Gothic</vt:lpstr>
      <vt:lpstr>FFF Tusj</vt:lpstr>
      <vt:lpstr>Wingdings 2</vt:lpstr>
      <vt:lpstr>Quotable</vt:lpstr>
      <vt:lpstr>Question Words and Sentence Starters</vt:lpstr>
      <vt:lpstr>How do you know what the question is asking you to do?</vt:lpstr>
      <vt:lpstr>Summarize or Paraphrase:</vt:lpstr>
      <vt:lpstr>Compare and Contrast:</vt:lpstr>
      <vt:lpstr>Analyze:</vt:lpstr>
      <vt:lpstr>Infer: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Question Words and Sentence Starters</dc:title>
  <dc:creator>Lauren Crowley</dc:creator>
  <cp:lastModifiedBy>Lauren Crowley</cp:lastModifiedBy>
  <cp:revision>10</cp:revision>
  <dcterms:created xsi:type="dcterms:W3CDTF">2017-03-16T11:07:47Z</dcterms:created>
  <dcterms:modified xsi:type="dcterms:W3CDTF">2017-03-16T12:31:31Z</dcterms:modified>
</cp:coreProperties>
</file>