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2" r:id="rId3"/>
    <p:sldId id="284" r:id="rId4"/>
    <p:sldId id="257" r:id="rId5"/>
    <p:sldId id="258" r:id="rId6"/>
    <p:sldId id="259" r:id="rId7"/>
    <p:sldId id="261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7" r:id="rId30"/>
    <p:sldId id="285" r:id="rId31"/>
    <p:sldId id="283" r:id="rId32"/>
    <p:sldId id="286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en Crowley" initials="LC" lastIdx="1" clrIdx="0">
    <p:extLst>
      <p:ext uri="{19B8F6BF-5375-455C-9EA6-DF929625EA0E}">
        <p15:presenceInfo xmlns:p15="http://schemas.microsoft.com/office/powerpoint/2012/main" userId="14c9c1af8c368ad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54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9T21:03:21.125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Monoton" pitchFamily="2" charset="0"/>
              </a:rPr>
              <a:t>There Will come soft rains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By Ray Bradbury</a:t>
            </a:r>
          </a:p>
        </p:txBody>
      </p:sp>
    </p:spTree>
    <p:extLst>
      <p:ext uri="{BB962C8B-B14F-4D97-AF65-F5344CB8AC3E}">
        <p14:creationId xmlns:p14="http://schemas.microsoft.com/office/powerpoint/2010/main" val="3102925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Monoton" pitchFamily="2" charset="0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5" y="2214694"/>
            <a:ext cx="10363826" cy="4183833"/>
          </a:xfrm>
        </p:spPr>
        <p:txBody>
          <a:bodyPr>
            <a:normAutofit/>
          </a:bodyPr>
          <a:lstStyle/>
          <a:p>
            <a:r>
              <a:rPr lang="en-US" sz="3200" dirty="0"/>
              <a:t>Recognize uses of personification and interpret their effects on the meaning of the text</a:t>
            </a:r>
          </a:p>
          <a:p>
            <a:r>
              <a:rPr lang="en-US" sz="3200" dirty="0"/>
              <a:t>Analyze text structure: How does the format and arrangement of a text contribute to the overall meaning</a:t>
            </a:r>
          </a:p>
          <a:p>
            <a:r>
              <a:rPr lang="en-US" sz="3200" dirty="0"/>
              <a:t>Identify and interpret extended metaphor</a:t>
            </a:r>
          </a:p>
        </p:txBody>
      </p:sp>
    </p:spTree>
    <p:extLst>
      <p:ext uri="{BB962C8B-B14F-4D97-AF65-F5344CB8AC3E}">
        <p14:creationId xmlns:p14="http://schemas.microsoft.com/office/powerpoint/2010/main" val="190202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5345" y="140845"/>
            <a:ext cx="10364451" cy="1596177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Monoton" pitchFamily="2" charset="0"/>
              </a:rPr>
              <a:t>personification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329428" y="1614755"/>
            <a:ext cx="4668159" cy="1949369"/>
          </a:xfrm>
        </p:spPr>
        <p:txBody>
          <a:bodyPr>
            <a:normAutofit/>
          </a:bodyPr>
          <a:lstStyle/>
          <a:p>
            <a:r>
              <a:rPr lang="en-US" sz="3200" dirty="0"/>
              <a:t>Giving human qualities to non-human things</a:t>
            </a:r>
          </a:p>
        </p:txBody>
      </p:sp>
      <p:pic>
        <p:nvPicPr>
          <p:cNvPr id="1026" name="Picture 2" descr="Image result for personifi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6" y="424280"/>
            <a:ext cx="2701403" cy="343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personific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657" y="1428917"/>
            <a:ext cx="3585238" cy="213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personification exampl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6" y="4330717"/>
            <a:ext cx="3488268" cy="232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personification exampl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309" y="4169161"/>
            <a:ext cx="3330054" cy="244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823022" y="4169161"/>
            <a:ext cx="4668159" cy="19493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Reminder</a:t>
            </a:r>
            <a:r>
              <a:rPr lang="en-US" sz="3200" dirty="0"/>
              <a:t>: Personification </a:t>
            </a:r>
            <a:r>
              <a:rPr lang="en-US" sz="3200" i="1" dirty="0"/>
              <a:t>is</a:t>
            </a:r>
            <a:r>
              <a:rPr lang="en-US" sz="3200" dirty="0"/>
              <a:t> a kind of metaphor</a:t>
            </a:r>
          </a:p>
        </p:txBody>
      </p:sp>
    </p:spTree>
    <p:extLst>
      <p:ext uri="{BB962C8B-B14F-4D97-AF65-F5344CB8AC3E}">
        <p14:creationId xmlns:p14="http://schemas.microsoft.com/office/powerpoint/2010/main" val="95442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532873"/>
            <a:ext cx="10364451" cy="1596177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Monoton" pitchFamily="2" charset="0"/>
              </a:rPr>
              <a:t>Dictionary   race!</a:t>
            </a:r>
          </a:p>
        </p:txBody>
      </p:sp>
      <p:pic>
        <p:nvPicPr>
          <p:cNvPr id="1026" name="Picture 2" descr="Image result for diction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8" y="1815151"/>
            <a:ext cx="7620002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609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1. warren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889421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Network or rabbit holes</a:t>
            </a:r>
          </a:p>
        </p:txBody>
      </p:sp>
      <p:pic>
        <p:nvPicPr>
          <p:cNvPr id="2050" name="Picture 2" descr="Image result for rabbit warr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840" y="3294158"/>
            <a:ext cx="5715000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75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2. Pelt (v)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889421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Throw very hard</a:t>
            </a:r>
          </a:p>
        </p:txBody>
      </p:sp>
      <p:pic>
        <p:nvPicPr>
          <p:cNvPr id="3076" name="Picture 4" descr="Image result for thr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503" y="2825087"/>
            <a:ext cx="4849504" cy="363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73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3. rubble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1" y="1602818"/>
            <a:ext cx="10782357" cy="3424107"/>
          </a:xfrm>
        </p:spPr>
        <p:txBody>
          <a:bodyPr>
            <a:normAutofit/>
          </a:bodyPr>
          <a:lstStyle/>
          <a:p>
            <a:r>
              <a:rPr lang="en-US" sz="4400" dirty="0"/>
              <a:t>Broken bits as a result of destruction</a:t>
            </a:r>
          </a:p>
        </p:txBody>
      </p:sp>
      <p:pic>
        <p:nvPicPr>
          <p:cNvPr id="5122" name="Picture 2" descr="Image result for rub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803" y="2536040"/>
            <a:ext cx="6173006" cy="411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36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4. silhouette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889421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outline</a:t>
            </a:r>
          </a:p>
        </p:txBody>
      </p:sp>
      <p:pic>
        <p:nvPicPr>
          <p:cNvPr id="4100" name="Picture 4" descr="Image result for silhouet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12" y="1889421"/>
            <a:ext cx="45243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84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5. preoccupation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5217" y="1630114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Worry, busy thought</a:t>
            </a:r>
          </a:p>
        </p:txBody>
      </p:sp>
      <p:pic>
        <p:nvPicPr>
          <p:cNvPr id="6146" name="Picture 2" descr="Image result for preoccup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543" y="2537908"/>
            <a:ext cx="6523630" cy="432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81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6. paranoia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5217" y="1630114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Thinking everyone is out to get you</a:t>
            </a:r>
          </a:p>
        </p:txBody>
      </p:sp>
      <p:pic>
        <p:nvPicPr>
          <p:cNvPr id="7170" name="Picture 2" descr="Image result for parano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891" y="2825088"/>
            <a:ext cx="7936501" cy="367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56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7. regiment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5217" y="1493636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Military unit</a:t>
            </a:r>
          </a:p>
        </p:txBody>
      </p:sp>
      <p:pic>
        <p:nvPicPr>
          <p:cNvPr id="8194" name="Picture 2" descr="Image result for regi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70" y="2330356"/>
            <a:ext cx="5818494" cy="436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13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8. Incinerator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5217" y="1493636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Big furnace for burning trash</a:t>
            </a:r>
          </a:p>
        </p:txBody>
      </p:sp>
      <p:pic>
        <p:nvPicPr>
          <p:cNvPr id="9218" name="Picture 2" descr="Image result for incinera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984" y="2367659"/>
            <a:ext cx="6179593" cy="432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5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9. cavort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Jump, prance, dance about</a:t>
            </a:r>
          </a:p>
        </p:txBody>
      </p:sp>
      <p:pic>
        <p:nvPicPr>
          <p:cNvPr id="10242" name="Picture 2" descr="Image result for cav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030" y="2620370"/>
            <a:ext cx="8221550" cy="391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90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11. matted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Covered In dense, tangled mass</a:t>
            </a:r>
          </a:p>
        </p:txBody>
      </p:sp>
      <p:pic>
        <p:nvPicPr>
          <p:cNvPr id="11266" name="Picture 2" descr="Image result for mat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651988"/>
            <a:ext cx="4969918" cy="407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93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12. parched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Dry, thirsty</a:t>
            </a:r>
          </a:p>
        </p:txBody>
      </p:sp>
      <p:pic>
        <p:nvPicPr>
          <p:cNvPr id="12290" name="Picture 2" descr="Image result for parched thirs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63" y="2372446"/>
            <a:ext cx="5833749" cy="4319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9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13. bellows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Lungs, device for blowing air</a:t>
            </a:r>
          </a:p>
        </p:txBody>
      </p:sp>
      <p:pic>
        <p:nvPicPr>
          <p:cNvPr id="13314" name="Picture 2" descr="Image result for bello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118" y="2530838"/>
            <a:ext cx="4174153" cy="4174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91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14. manipulate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 use or manage skillfully</a:t>
            </a:r>
          </a:p>
        </p:txBody>
      </p:sp>
      <p:pic>
        <p:nvPicPr>
          <p:cNvPr id="14338" name="Picture 2" descr="Image result for manipula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50"/>
          <a:stretch/>
        </p:blipFill>
        <p:spPr bwMode="auto">
          <a:xfrm>
            <a:off x="3489752" y="2715904"/>
            <a:ext cx="4086479" cy="393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91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15. tremulous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 nervous, trembling</a:t>
            </a:r>
          </a:p>
        </p:txBody>
      </p:sp>
      <p:pic>
        <p:nvPicPr>
          <p:cNvPr id="17410" name="Picture 2" descr="Image result for tremulous defini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194" y="2438997"/>
            <a:ext cx="4335722" cy="393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26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16. perish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 die</a:t>
            </a:r>
          </a:p>
        </p:txBody>
      </p:sp>
      <p:pic>
        <p:nvPicPr>
          <p:cNvPr id="16386" name="Picture 2" descr="Image result for perish defini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754" y="2674961"/>
            <a:ext cx="5602091" cy="394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77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17. hearth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 fireplace</a:t>
            </a:r>
          </a:p>
        </p:txBody>
      </p:sp>
      <p:pic>
        <p:nvPicPr>
          <p:cNvPr id="15362" name="Picture 2" descr="Image result for fireplace hear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480" y="2511188"/>
            <a:ext cx="4911982" cy="403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16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18. bough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 branch of a tree</a:t>
            </a:r>
          </a:p>
        </p:txBody>
      </p:sp>
      <p:pic>
        <p:nvPicPr>
          <p:cNvPr id="20482" name="Picture 2" descr="Image result for boug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974" y="2729554"/>
            <a:ext cx="8412705" cy="323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11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19. scurry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 move quickly (especially like a small animal)</a:t>
            </a:r>
          </a:p>
        </p:txBody>
      </p:sp>
      <p:pic>
        <p:nvPicPr>
          <p:cNvPr id="19460" name="Picture 4" descr="Image result for scur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391" y="2701645"/>
            <a:ext cx="6046894" cy="363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42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20. quench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6552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 satisfy (a thirst or fire)</a:t>
            </a:r>
          </a:p>
        </p:txBody>
      </p:sp>
      <p:pic>
        <p:nvPicPr>
          <p:cNvPr id="18434" name="Picture 2" descr="Image result for quen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99" y="2738617"/>
            <a:ext cx="5046711" cy="334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Image result for quench f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573" y="2499814"/>
            <a:ext cx="4776638" cy="358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61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21. shrapnel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 projectile that explodes before hitting target</a:t>
            </a:r>
          </a:p>
        </p:txBody>
      </p:sp>
      <p:pic>
        <p:nvPicPr>
          <p:cNvPr id="22530" name="Picture 2" descr="Image result for shrapnel explo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888" y="2650899"/>
            <a:ext cx="5388307" cy="368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69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22. sheath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 protective casing</a:t>
            </a:r>
          </a:p>
        </p:txBody>
      </p:sp>
      <p:pic>
        <p:nvPicPr>
          <p:cNvPr id="21506" name="Picture 2" descr="Image result for shea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001" y="2548720"/>
            <a:ext cx="5381767" cy="403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15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765" y="298281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23. oblivious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 unaware</a:t>
            </a:r>
          </a:p>
        </p:txBody>
      </p:sp>
      <p:pic>
        <p:nvPicPr>
          <p:cNvPr id="24578" name="Picture 2" descr="Image result for oblivio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418" y="2534717"/>
            <a:ext cx="5075830" cy="394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24. sublime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 elevated in thought, supreme</a:t>
            </a:r>
          </a:p>
        </p:txBody>
      </p:sp>
      <p:pic>
        <p:nvPicPr>
          <p:cNvPr id="1026" name="Picture 2" descr="Image result for sublime defini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55" y="2503085"/>
            <a:ext cx="66675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6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92" y="293244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25. disregard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4592" y="1602819"/>
            <a:ext cx="10363826" cy="3424107"/>
          </a:xfrm>
        </p:spPr>
        <p:txBody>
          <a:bodyPr>
            <a:normAutofit/>
          </a:bodyPr>
          <a:lstStyle/>
          <a:p>
            <a:r>
              <a:rPr lang="en-US" sz="4400" dirty="0"/>
              <a:t> pay no attention to, neglect</a:t>
            </a:r>
          </a:p>
        </p:txBody>
      </p:sp>
      <p:pic>
        <p:nvPicPr>
          <p:cNvPr id="2050" name="Picture 2" descr="Image result for disreg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190" y="2587699"/>
            <a:ext cx="4041415" cy="404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75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onoton" pitchFamily="2" charset="0"/>
              </a:rPr>
              <a:t>Choose   5   vocabulary   Words: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6537904" cy="3424107"/>
          </a:xfrm>
        </p:spPr>
        <p:txBody>
          <a:bodyPr>
            <a:normAutofit/>
          </a:bodyPr>
          <a:lstStyle/>
          <a:p>
            <a:r>
              <a:rPr lang="en-US" sz="3200" dirty="0"/>
              <a:t>Create your own examples of personification using 5 different vocabulary words.</a:t>
            </a:r>
          </a:p>
        </p:txBody>
      </p:sp>
      <p:pic>
        <p:nvPicPr>
          <p:cNvPr id="3074" name="Picture 2" descr="Image result for personifi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286" y="2033517"/>
            <a:ext cx="3797940" cy="346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8837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8617" y="31052"/>
            <a:ext cx="10364451" cy="1596177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Monoton" pitchFamily="2" charset="0"/>
              </a:rPr>
              <a:t>As    you    read: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3648" y="1627229"/>
            <a:ext cx="10363826" cy="3424107"/>
          </a:xfrm>
        </p:spPr>
        <p:txBody>
          <a:bodyPr>
            <a:normAutofit/>
          </a:bodyPr>
          <a:lstStyle/>
          <a:p>
            <a:r>
              <a:rPr lang="en-US" sz="2800" dirty="0"/>
              <a:t>Consider the structure of the text as your read:</a:t>
            </a:r>
          </a:p>
          <a:p>
            <a:pPr lvl="1"/>
            <a:r>
              <a:rPr lang="en-US" sz="2400" dirty="0"/>
              <a:t>How and why does the author change from chronological to descriptive narration?</a:t>
            </a:r>
          </a:p>
          <a:p>
            <a:pPr lvl="1"/>
            <a:endParaRPr lang="en-US" sz="2400" dirty="0"/>
          </a:p>
        </p:txBody>
      </p:sp>
      <p:pic>
        <p:nvPicPr>
          <p:cNvPr id="2050" name="Picture 2" descr="Image result for there will come soft rai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595" y="2840514"/>
            <a:ext cx="5051662" cy="369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8806" y="3890663"/>
            <a:ext cx="36036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Highlight or underline examples of personification as you read.</a:t>
            </a:r>
          </a:p>
        </p:txBody>
      </p:sp>
    </p:spTree>
    <p:extLst>
      <p:ext uri="{BB962C8B-B14F-4D97-AF65-F5344CB8AC3E}">
        <p14:creationId xmlns:p14="http://schemas.microsoft.com/office/powerpoint/2010/main" val="325803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588" y="218555"/>
            <a:ext cx="10364451" cy="1596177"/>
          </a:xfrm>
        </p:spPr>
        <p:txBody>
          <a:bodyPr/>
          <a:lstStyle/>
          <a:p>
            <a:r>
              <a:rPr lang="en-US" dirty="0">
                <a:latin typeface="Monoton" pitchFamily="2" charset="0"/>
              </a:rPr>
              <a:t>Interpret   personification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88868594"/>
              </p:ext>
            </p:extLst>
          </p:nvPr>
        </p:nvGraphicFramePr>
        <p:xfrm>
          <a:off x="745588" y="1364776"/>
          <a:ext cx="10364451" cy="5252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1849">
                  <a:extLst>
                    <a:ext uri="{9D8B030D-6E8A-4147-A177-3AD203B41FA5}">
                      <a16:colId xmlns:a16="http://schemas.microsoft.com/office/drawing/2014/main" val="4004628312"/>
                    </a:ext>
                  </a:extLst>
                </a:gridCol>
                <a:gridCol w="3620821">
                  <a:extLst>
                    <a:ext uri="{9D8B030D-6E8A-4147-A177-3AD203B41FA5}">
                      <a16:colId xmlns:a16="http://schemas.microsoft.com/office/drawing/2014/main" val="39855707"/>
                    </a:ext>
                  </a:extLst>
                </a:gridCol>
                <a:gridCol w="4321781">
                  <a:extLst>
                    <a:ext uri="{9D8B030D-6E8A-4147-A177-3AD203B41FA5}">
                      <a16:colId xmlns:a16="http://schemas.microsoft.com/office/drawing/2014/main" val="3803616976"/>
                    </a:ext>
                  </a:extLst>
                </a:gridCol>
              </a:tblGrid>
              <a:tr h="750428">
                <a:tc>
                  <a:txBody>
                    <a:bodyPr/>
                    <a:lstStyle/>
                    <a:p>
                      <a:r>
                        <a:rPr lang="en-US" sz="2400" dirty="0"/>
                        <a:t>Personification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Textual Evidence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577345"/>
                  </a:ext>
                </a:extLst>
              </a:tr>
              <a:tr h="750428">
                <a:tc>
                  <a:txBody>
                    <a:bodyPr/>
                    <a:lstStyle/>
                    <a:p>
                      <a:r>
                        <a:rPr lang="en-US" dirty="0"/>
                        <a:t>Example 1: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313785"/>
                  </a:ext>
                </a:extLst>
              </a:tr>
              <a:tr h="750428">
                <a:tc>
                  <a:txBody>
                    <a:bodyPr/>
                    <a:lstStyle/>
                    <a:p>
                      <a:r>
                        <a:rPr lang="en-US" dirty="0"/>
                        <a:t>Example 2: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229267"/>
                  </a:ext>
                </a:extLst>
              </a:tr>
              <a:tr h="750428">
                <a:tc>
                  <a:txBody>
                    <a:bodyPr/>
                    <a:lstStyle/>
                    <a:p>
                      <a:r>
                        <a:rPr lang="en-US" dirty="0"/>
                        <a:t>Example 3: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002432"/>
                  </a:ext>
                </a:extLst>
              </a:tr>
              <a:tr h="7504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Example 4: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713174"/>
                  </a:ext>
                </a:extLst>
              </a:tr>
              <a:tr h="750428">
                <a:tc>
                  <a:txBody>
                    <a:bodyPr/>
                    <a:lstStyle/>
                    <a:p>
                      <a:r>
                        <a:rPr lang="en-US" dirty="0"/>
                        <a:t>Example 5: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815616"/>
                  </a:ext>
                </a:extLst>
              </a:tr>
              <a:tr h="750428">
                <a:tc>
                  <a:txBody>
                    <a:bodyPr/>
                    <a:lstStyle/>
                    <a:p>
                      <a:r>
                        <a:rPr lang="en-US" dirty="0"/>
                        <a:t>Extended Metaphor: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682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6805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391" y="505503"/>
            <a:ext cx="11832609" cy="1596177"/>
          </a:xfrm>
        </p:spPr>
        <p:txBody>
          <a:bodyPr/>
          <a:lstStyle/>
          <a:p>
            <a:r>
              <a:rPr lang="en-US" dirty="0">
                <a:latin typeface="Monoton" pitchFamily="2" charset="0"/>
              </a:rPr>
              <a:t>Interpret    the    extended    metaphor: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98164" y="1863658"/>
            <a:ext cx="10961740" cy="3424107"/>
          </a:xfrm>
        </p:spPr>
        <p:txBody>
          <a:bodyPr>
            <a:normAutofit/>
          </a:bodyPr>
          <a:lstStyle/>
          <a:p>
            <a:r>
              <a:rPr lang="en-US" sz="2400" dirty="0"/>
              <a:t>In two paragraphs:  Is the house alive?</a:t>
            </a:r>
          </a:p>
          <a:p>
            <a:pPr marL="0" indent="0">
              <a:buNone/>
            </a:pPr>
            <a:r>
              <a:rPr lang="en-US" sz="2400" dirty="0"/>
              <a:t>	Evaluate how Bradbury uses personification to describe the house.</a:t>
            </a:r>
          </a:p>
          <a:p>
            <a:pPr marL="0" indent="0">
              <a:buNone/>
            </a:pPr>
            <a:r>
              <a:rPr lang="en-US" sz="2400" dirty="0"/>
              <a:t>	What commentary is the author trying to make about the 	difference between machines and humankind?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098" name="Picture 2" descr="Image result for there will come soft rai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68" y="3976815"/>
            <a:ext cx="4567452" cy="266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3773" y="2753666"/>
            <a:ext cx="1978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CONSIDER:</a:t>
            </a:r>
          </a:p>
        </p:txBody>
      </p:sp>
    </p:spTree>
    <p:extLst>
      <p:ext uri="{BB962C8B-B14F-4D97-AF65-F5344CB8AC3E}">
        <p14:creationId xmlns:p14="http://schemas.microsoft.com/office/powerpoint/2010/main" val="3319774429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334</TotalTime>
  <Words>349</Words>
  <Application>Microsoft Office PowerPoint</Application>
  <PresentationFormat>Widescreen</PresentationFormat>
  <Paragraphs>79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Monoton</vt:lpstr>
      <vt:lpstr>Tw Cen MT</vt:lpstr>
      <vt:lpstr>Droplet</vt:lpstr>
      <vt:lpstr>There Will come soft rains</vt:lpstr>
      <vt:lpstr>Learning Objectives</vt:lpstr>
      <vt:lpstr>personification</vt:lpstr>
      <vt:lpstr>Dictionary   race!</vt:lpstr>
      <vt:lpstr>1. warren</vt:lpstr>
      <vt:lpstr>2. Pelt (v)</vt:lpstr>
      <vt:lpstr>3. rubble</vt:lpstr>
      <vt:lpstr>4. silhouette</vt:lpstr>
      <vt:lpstr>5. preoccupation</vt:lpstr>
      <vt:lpstr>6. paranoia</vt:lpstr>
      <vt:lpstr>7. regiment</vt:lpstr>
      <vt:lpstr>8. Incinerator</vt:lpstr>
      <vt:lpstr>9. cavort</vt:lpstr>
      <vt:lpstr>11. matted</vt:lpstr>
      <vt:lpstr>12. parched</vt:lpstr>
      <vt:lpstr>13. bellows</vt:lpstr>
      <vt:lpstr>14. manipulate</vt:lpstr>
      <vt:lpstr>15. tremulous</vt:lpstr>
      <vt:lpstr>16. perish</vt:lpstr>
      <vt:lpstr>17. hearth</vt:lpstr>
      <vt:lpstr>18. bough</vt:lpstr>
      <vt:lpstr>19. scurry</vt:lpstr>
      <vt:lpstr>20. quench</vt:lpstr>
      <vt:lpstr>21. shrapnel</vt:lpstr>
      <vt:lpstr>22. sheath</vt:lpstr>
      <vt:lpstr>23. oblivious</vt:lpstr>
      <vt:lpstr>24. sublime</vt:lpstr>
      <vt:lpstr>25. disregard</vt:lpstr>
      <vt:lpstr>Choose   5   vocabulary   Words:</vt:lpstr>
      <vt:lpstr>As    you    read:</vt:lpstr>
      <vt:lpstr>Interpret   personification</vt:lpstr>
      <vt:lpstr>Interpret    the    extended    metaphor: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Will come soft rains</dc:title>
  <dc:creator>Lauren Crowley</dc:creator>
  <cp:lastModifiedBy>Lauren Crowley</cp:lastModifiedBy>
  <cp:revision>38</cp:revision>
  <dcterms:created xsi:type="dcterms:W3CDTF">2017-03-15T12:16:14Z</dcterms:created>
  <dcterms:modified xsi:type="dcterms:W3CDTF">2017-03-19T14:31:58Z</dcterms:modified>
</cp:coreProperties>
</file>