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80" r:id="rId9"/>
    <p:sldId id="281" r:id="rId10"/>
    <p:sldId id="272" r:id="rId11"/>
    <p:sldId id="270" r:id="rId12"/>
    <p:sldId id="271" r:id="rId13"/>
    <p:sldId id="259" r:id="rId14"/>
    <p:sldId id="261" r:id="rId15"/>
    <p:sldId id="260" r:id="rId16"/>
    <p:sldId id="262" r:id="rId17"/>
    <p:sldId id="263" r:id="rId18"/>
    <p:sldId id="264" r:id="rId19"/>
    <p:sldId id="276" r:id="rId20"/>
    <p:sldId id="277" r:id="rId21"/>
    <p:sldId id="265" r:id="rId22"/>
    <p:sldId id="273" r:id="rId23"/>
    <p:sldId id="274" r:id="rId24"/>
    <p:sldId id="275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5E3F-FF8C-48CC-BE08-9583F24DE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4EC1D1-1E27-4F94-A30F-ED02B1E10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65E0C-444E-4AAC-B842-22265AB76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4648C-AF4D-47C8-92F5-A60923B04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B32F-54F6-43C9-95B3-316BD2DC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5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814EB-A0E5-47C3-88C0-225E077D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24F46-3328-4EBD-A66E-B42E6BC95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82F18-3EB3-442F-A471-0BD6AE12A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5F27C-1038-4D67-B8E0-4966AB2E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7FE68-DA1A-4ECE-9DF7-628DA633B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8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C760F-29BE-4DA3-BAD8-6CF17DAA0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D736F-FA10-4529-BE63-14BFA67A5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879EE-A671-4385-89E2-7CF9C9C06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3D987-14DB-4271-9113-A94EF778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079DF-45D2-43F3-958C-A9BD97C22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1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89205-9295-4518-B43D-3F58AB320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0B5F9-A24B-453C-8074-2A4E34D94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37C44-E29D-49B1-9C20-45CF1743E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412EB-D108-4C18-AE43-E3F33911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6FC40-CD08-43E7-9DBF-8DB66B15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CEC40-58E0-4BCB-9B35-C9CBA7F0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11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9357D-2D40-427E-A1D7-D95DB1222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032EC-BCA7-48E7-98EE-8914E8E9A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638968-9335-4BE7-8266-6A2A3011E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2434BB-60DB-4197-99F7-B62FBF36B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BB30B3-E6B0-4531-9FF2-CC0F38D64F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844E8-6CC0-4323-93E5-8725DEDC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CFDF7A-03F1-4294-B12C-1FB4B2AF5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960BD9-7023-48E2-91B8-FBD15EAA0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0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C8C3-9EFA-42AB-B64B-CE4FEB5F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58C045-6F70-4434-B559-D4B516AE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0B6A45-E2A4-4DA1-91F7-5225D6745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B1112-ABA4-4B29-8E9D-DD259FDD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2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3D2BE-14B5-41E7-A818-9391A11F3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C4C64D-6AA0-4AE8-8148-8A729BAE6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AAF37-6FD2-43BD-A49D-A574D878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11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8E18B-4BC6-42C9-8C32-E4D84A92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F98E4-C820-42A5-BD37-58BEFE5E4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3D6BF-097E-43EA-99A6-34B2E2EC8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CE934-D072-489B-BBBD-D9D189EA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A393F-8060-4960-A619-323C21848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21A5E-3D7B-4122-8376-529FBB9C7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58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CEDE5-6E24-48BA-A0F6-1B58261F2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565557-531D-4C68-A8F8-5D19433D0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92D5F-9723-46A3-B6F4-A8F5B68E2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30ADF-1481-4C52-AC68-913351129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D20BD5-DA2E-4A0D-A057-DBB44809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89C424-5D1A-4B96-AFA3-3BED37F6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16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E186-7965-4345-B08A-E34F9BAEC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6E82F2-9D8E-4866-B53F-B44B652A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44E4A-7A67-4D01-888C-2C99E952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AB2AD-D3B5-40A2-9DFA-08E173D5F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16834-CFC2-4684-AC6A-980B4F0A2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6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7BAB82-B43A-4267-A657-B4A7C236A8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8B93A-3606-4437-9D4F-E14FD5CCC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61B8B-9AC1-429C-9F08-7045D7B46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4CBC0-34E5-4DB3-AC20-BB72841CF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643CB-6B2F-44CE-B67F-E9DE69D44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8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0E3B9F-7035-466C-BC49-655DBBD7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EEF83-698D-4EE6-881D-5AD759637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7FD86-6231-4ADE-9E77-3D4B594B5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E8741-696A-41B7-88E9-1EF04DAC720A}" type="datetimeFigureOut">
              <a:rPr lang="en-US" smtClean="0"/>
              <a:t>3/11/2018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80A79-FA11-4787-A8D6-D439D813F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87A-4B60-44CC-ABC7-6B8BF142E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3969E-97C6-44BF-ADA9-3F1E5A6E1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7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DA7F-B642-4E31-AE6C-DDB3CBF01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81" y="1108714"/>
            <a:ext cx="10130971" cy="2433637"/>
          </a:xfrm>
        </p:spPr>
        <p:txBody>
          <a:bodyPr/>
          <a:lstStyle/>
          <a:p>
            <a:r>
              <a:rPr lang="en-US" b="1" dirty="0">
                <a:latin typeface="NeoRetroDraw" panose="00000400000000000000" pitchFamily="2" charset="0"/>
                <a:ea typeface="Homemade Apple" panose="02000000000000000000" pitchFamily="2" charset="0"/>
              </a:rPr>
              <a:t>Sympathy and </a:t>
            </a:r>
            <a:br>
              <a:rPr lang="en-US" b="1" dirty="0">
                <a:latin typeface="NeoRetroDraw" panose="00000400000000000000" pitchFamily="2" charset="0"/>
                <a:ea typeface="Homemade Apple" panose="02000000000000000000" pitchFamily="2" charset="0"/>
              </a:rPr>
            </a:br>
            <a:r>
              <a:rPr lang="en-US" b="1" dirty="0">
                <a:latin typeface="NeoRetroDraw" panose="00000400000000000000" pitchFamily="2" charset="0"/>
                <a:ea typeface="Homemade Apple" panose="02000000000000000000" pitchFamily="2" charset="0"/>
              </a:rPr>
              <a:t>Caged Bird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691A3-E925-4744-A7D1-1A281A5D4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2267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NeoRetroDraw" panose="00000400000000000000" pitchFamily="2" charset="0"/>
              </a:rPr>
              <a:t>Paul Laurence Dunbar and Maya Angelou</a:t>
            </a:r>
          </a:p>
        </p:txBody>
      </p:sp>
    </p:spTree>
    <p:extLst>
      <p:ext uri="{BB962C8B-B14F-4D97-AF65-F5344CB8AC3E}">
        <p14:creationId xmlns:p14="http://schemas.microsoft.com/office/powerpoint/2010/main" val="1203566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EE504-6FCB-4FD7-856B-159CFD92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94726-F8F3-46F0-A18A-D1608E7C6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understanding of literary terms and how they contribute meaning to a poem</a:t>
            </a:r>
          </a:p>
          <a:p>
            <a:r>
              <a:rPr lang="en-US" dirty="0"/>
              <a:t>Determine the meaning of words and phrases as they are used in the text</a:t>
            </a:r>
          </a:p>
          <a:p>
            <a:r>
              <a:rPr lang="en-US" dirty="0"/>
              <a:t>Determine the theme or central idea of a text and analyze in detail its development over the course of two texts</a:t>
            </a:r>
          </a:p>
          <a:p>
            <a:r>
              <a:rPr lang="en-US" dirty="0"/>
              <a:t>Understand the importance of historical context to a poem’s meaning</a:t>
            </a:r>
          </a:p>
        </p:txBody>
      </p:sp>
    </p:spTree>
    <p:extLst>
      <p:ext uri="{BB962C8B-B14F-4D97-AF65-F5344CB8AC3E}">
        <p14:creationId xmlns:p14="http://schemas.microsoft.com/office/powerpoint/2010/main" val="253098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62B0-0C7B-4FE8-9579-6E838A90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Literary Terms to Know: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AF9A6-E51F-461B-878D-E308CD88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Theme</a:t>
            </a:r>
          </a:p>
          <a:p>
            <a:r>
              <a:rPr lang="en-US" sz="4000" dirty="0"/>
              <a:t>Imagery</a:t>
            </a:r>
          </a:p>
          <a:p>
            <a:r>
              <a:rPr lang="en-US" sz="4000" dirty="0"/>
              <a:t>Personification</a:t>
            </a:r>
          </a:p>
          <a:p>
            <a:r>
              <a:rPr lang="en-US" sz="4000" dirty="0"/>
              <a:t>Allusion</a:t>
            </a:r>
          </a:p>
          <a:p>
            <a:r>
              <a:rPr lang="en-US" sz="4000" dirty="0"/>
              <a:t>Symbolism</a:t>
            </a:r>
          </a:p>
          <a:p>
            <a:r>
              <a:rPr lang="en-US" sz="4000" dirty="0"/>
              <a:t>Tone </a:t>
            </a: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5122" name="Picture 2" descr="Image result for literary terms">
            <a:extLst>
              <a:ext uri="{FF2B5EF4-FFF2-40B4-BE49-F238E27FC236}">
                <a16:creationId xmlns:a16="http://schemas.microsoft.com/office/drawing/2014/main" id="{39EC79ED-B07E-44BB-BD9C-B0EFCBF8B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2" b="15423"/>
          <a:stretch/>
        </p:blipFill>
        <p:spPr bwMode="auto">
          <a:xfrm>
            <a:off x="6231340" y="1595154"/>
            <a:ext cx="4724400" cy="410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FD0AD6D-E51D-436C-A28B-89EB09112678}"/>
              </a:ext>
            </a:extLst>
          </p:cNvPr>
          <p:cNvSpPr txBox="1">
            <a:spLocks/>
          </p:cNvSpPr>
          <p:nvPr/>
        </p:nvSpPr>
        <p:spPr>
          <a:xfrm>
            <a:off x="633484" y="56491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NeoRetroDraw" panose="00000400000000000000" pitchFamily="2" charset="0"/>
              </a:rPr>
              <a:t>Let’s review!</a:t>
            </a:r>
          </a:p>
        </p:txBody>
      </p:sp>
    </p:spTree>
    <p:extLst>
      <p:ext uri="{BB962C8B-B14F-4D97-AF65-F5344CB8AC3E}">
        <p14:creationId xmlns:p14="http://schemas.microsoft.com/office/powerpoint/2010/main" val="141351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23712-ED67-48A5-A4A2-07CDC4BA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Theme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8EADC-CD50-43DB-8995-37017918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701" y="1539022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The big idea in a text</a:t>
            </a:r>
          </a:p>
          <a:p>
            <a:r>
              <a:rPr lang="en-US" sz="3600" dirty="0"/>
              <a:t>Usually universal for human experience</a:t>
            </a:r>
          </a:p>
        </p:txBody>
      </p:sp>
      <p:pic>
        <p:nvPicPr>
          <p:cNvPr id="6148" name="Picture 4" descr="Image result for literary theme">
            <a:extLst>
              <a:ext uri="{FF2B5EF4-FFF2-40B4-BE49-F238E27FC236}">
                <a16:creationId xmlns:a16="http://schemas.microsoft.com/office/drawing/2014/main" id="{3F2579A6-FFD3-4784-83EB-DAD83EC62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490" y="2864585"/>
            <a:ext cx="6032310" cy="391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AFBD1-B8DC-4774-8B83-5F0F29D2D5BE}"/>
              </a:ext>
            </a:extLst>
          </p:cNvPr>
          <p:cNvSpPr txBox="1"/>
          <p:nvPr/>
        </p:nvSpPr>
        <p:spPr>
          <a:xfrm>
            <a:off x="477672" y="3429000"/>
            <a:ext cx="3780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Can you think of any examples?</a:t>
            </a:r>
          </a:p>
        </p:txBody>
      </p:sp>
    </p:spTree>
    <p:extLst>
      <p:ext uri="{BB962C8B-B14F-4D97-AF65-F5344CB8AC3E}">
        <p14:creationId xmlns:p14="http://schemas.microsoft.com/office/powerpoint/2010/main" val="363167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3EF56-52EA-42D0-B6C7-8FDEB44E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Imagery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DA9FC-E391-4A55-B0B6-36E762B51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use of language to stir up a picture or a sensation of a person, a place, a thing, an experience, or a feeling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6E6E0-FF92-48C0-B6D9-80B856D6D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58" y="2940050"/>
            <a:ext cx="38100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1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28EBF-6F35-45E4-866F-E987C1924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Personification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1A38C-3CAA-4076-B4F9-021A826D6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Applying human characteristics to non-human things</a:t>
            </a:r>
          </a:p>
          <a:p>
            <a:r>
              <a:rPr lang="en-US" dirty="0"/>
              <a:t>Example: “The wind was whistling.”</a:t>
            </a:r>
          </a:p>
        </p:txBody>
      </p:sp>
      <p:pic>
        <p:nvPicPr>
          <p:cNvPr id="6146" name="Picture 2" descr="Image result for whistling wind personification">
            <a:extLst>
              <a:ext uri="{FF2B5EF4-FFF2-40B4-BE49-F238E27FC236}">
                <a16:creationId xmlns:a16="http://schemas.microsoft.com/office/drawing/2014/main" id="{EA117E2A-0150-4ACA-8EA1-853CD047B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70" y="3029803"/>
            <a:ext cx="4700163" cy="362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A9F05AC0-505C-4300-9A82-CAA2B0EBC0E6}"/>
              </a:ext>
            </a:extLst>
          </p:cNvPr>
          <p:cNvSpPr/>
          <p:nvPr/>
        </p:nvSpPr>
        <p:spPr>
          <a:xfrm>
            <a:off x="7028597" y="3429000"/>
            <a:ext cx="1678675" cy="3923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22ADD85-5628-4F30-A725-0EE36C53098B}"/>
              </a:ext>
            </a:extLst>
          </p:cNvPr>
          <p:cNvSpPr/>
          <p:nvPr/>
        </p:nvSpPr>
        <p:spPr>
          <a:xfrm>
            <a:off x="7028597" y="5424748"/>
            <a:ext cx="1678675" cy="3923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692899-494A-4E49-9403-B117D5769F9F}"/>
              </a:ext>
            </a:extLst>
          </p:cNvPr>
          <p:cNvSpPr txBox="1"/>
          <p:nvPr/>
        </p:nvSpPr>
        <p:spPr>
          <a:xfrm>
            <a:off x="8913336" y="3282764"/>
            <a:ext cx="28523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NOT personification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196C20-3189-4B0D-9ED6-846E5A784CD3}"/>
              </a:ext>
            </a:extLst>
          </p:cNvPr>
          <p:cNvSpPr txBox="1"/>
          <p:nvPr/>
        </p:nvSpPr>
        <p:spPr>
          <a:xfrm>
            <a:off x="8899225" y="5367283"/>
            <a:ext cx="2852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 personification</a:t>
            </a:r>
          </a:p>
        </p:txBody>
      </p:sp>
    </p:spTree>
    <p:extLst>
      <p:ext uri="{BB962C8B-B14F-4D97-AF65-F5344CB8AC3E}">
        <p14:creationId xmlns:p14="http://schemas.microsoft.com/office/powerpoint/2010/main" val="400218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D9A26-E43F-412D-AF65-F8B227ADC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Allusion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EBB50-C763-4A6F-B6BE-483FB1825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reference to another work of art, historical event, person, etc.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64C5B-BF10-4FCF-87CC-2A006231F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80792"/>
            <a:ext cx="4383206" cy="3296171"/>
          </a:xfrm>
          <a:prstGeom prst="rect">
            <a:avLst/>
          </a:prstGeom>
        </p:spPr>
      </p:pic>
      <p:pic>
        <p:nvPicPr>
          <p:cNvPr id="8194" name="Picture 2" descr="Image result for allusion">
            <a:extLst>
              <a:ext uri="{FF2B5EF4-FFF2-40B4-BE49-F238E27FC236}">
                <a16:creationId xmlns:a16="http://schemas.microsoft.com/office/drawing/2014/main" id="{9A072D1A-26D6-4C30-94E5-7260AAC6E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04"/>
          <a:stretch/>
        </p:blipFill>
        <p:spPr bwMode="auto">
          <a:xfrm>
            <a:off x="5943599" y="2880792"/>
            <a:ext cx="5819031" cy="343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12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DE6BF-2649-459A-8217-EBC1120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83" y="78073"/>
            <a:ext cx="10515600" cy="1139112"/>
          </a:xfrm>
        </p:spPr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symbolism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713E5-B622-43CC-9913-8F472D65F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717" y="936078"/>
            <a:ext cx="10515600" cy="4351338"/>
          </a:xfrm>
        </p:spPr>
        <p:txBody>
          <a:bodyPr/>
          <a:lstStyle/>
          <a:p>
            <a:r>
              <a:rPr lang="en-US" dirty="0"/>
              <a:t>Object, person, or situation has another meaning other than its literal meaning</a:t>
            </a:r>
          </a:p>
        </p:txBody>
      </p:sp>
      <p:pic>
        <p:nvPicPr>
          <p:cNvPr id="4098" name="Picture 2" descr="Image result for heart transparent">
            <a:extLst>
              <a:ext uri="{FF2B5EF4-FFF2-40B4-BE49-F238E27FC236}">
                <a16:creationId xmlns:a16="http://schemas.microsoft.com/office/drawing/2014/main" id="{BEC9ABE8-FAD1-4D2C-B480-27C210D3D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94" y="1546822"/>
            <a:ext cx="2518012" cy="25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thunder and lightning">
            <a:extLst>
              <a:ext uri="{FF2B5EF4-FFF2-40B4-BE49-F238E27FC236}">
                <a16:creationId xmlns:a16="http://schemas.microsoft.com/office/drawing/2014/main" id="{6780FC05-04FB-47EC-8478-8EAE4CCF6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87" y="1664148"/>
            <a:ext cx="2874774" cy="208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sunset">
            <a:extLst>
              <a:ext uri="{FF2B5EF4-FFF2-40B4-BE49-F238E27FC236}">
                <a16:creationId xmlns:a16="http://schemas.microsoft.com/office/drawing/2014/main" id="{4E45AFC8-6160-4C00-8409-C05E3D04F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927" y="1517988"/>
            <a:ext cx="2363479" cy="236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crown">
            <a:extLst>
              <a:ext uri="{FF2B5EF4-FFF2-40B4-BE49-F238E27FC236}">
                <a16:creationId xmlns:a16="http://schemas.microsoft.com/office/drawing/2014/main" id="{29B96566-BF61-4C23-B736-BF1AEDE98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442" y="3758180"/>
            <a:ext cx="37242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lamb">
            <a:extLst>
              <a:ext uri="{FF2B5EF4-FFF2-40B4-BE49-F238E27FC236}">
                <a16:creationId xmlns:a16="http://schemas.microsoft.com/office/drawing/2014/main" id="{9E4C566F-3C42-4E07-964D-CE91EA258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7" y="4682989"/>
            <a:ext cx="3083967" cy="154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 result for light vs dark">
            <a:extLst>
              <a:ext uri="{FF2B5EF4-FFF2-40B4-BE49-F238E27FC236}">
                <a16:creationId xmlns:a16="http://schemas.microsoft.com/office/drawing/2014/main" id="{7B7E8B40-7577-4C26-A550-85CFA5CA5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090" y="4377514"/>
            <a:ext cx="1701990" cy="204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79CA77-3A41-4E6D-B84E-173FC136B778}"/>
              </a:ext>
            </a:extLst>
          </p:cNvPr>
          <p:cNvSpPr txBox="1"/>
          <p:nvPr/>
        </p:nvSpPr>
        <p:spPr>
          <a:xfrm>
            <a:off x="1112871" y="2480084"/>
            <a:ext cx="2272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eoRetroDraw" panose="00000400000000000000" pitchFamily="2" charset="0"/>
              </a:rPr>
              <a:t>love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4A1F42-C98F-401D-AB78-B1B8F99697BB}"/>
              </a:ext>
            </a:extLst>
          </p:cNvPr>
          <p:cNvSpPr txBox="1"/>
          <p:nvPr/>
        </p:nvSpPr>
        <p:spPr>
          <a:xfrm>
            <a:off x="4523311" y="3745432"/>
            <a:ext cx="3225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eoRetroDraw" panose="00000400000000000000" pitchFamily="2" charset="0"/>
              </a:rPr>
              <a:t>Foreshadowing/doom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016A39-DE21-431D-BB2A-A951036D7530}"/>
              </a:ext>
            </a:extLst>
          </p:cNvPr>
          <p:cNvSpPr txBox="1"/>
          <p:nvPr/>
        </p:nvSpPr>
        <p:spPr>
          <a:xfrm>
            <a:off x="8309306" y="3865776"/>
            <a:ext cx="331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eoRetroDraw" panose="00000400000000000000" pitchFamily="2" charset="0"/>
              </a:rPr>
              <a:t>The end/death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D402BF-8230-4758-B7B9-A2CF9AD3B82B}"/>
              </a:ext>
            </a:extLst>
          </p:cNvPr>
          <p:cNvSpPr txBox="1"/>
          <p:nvPr/>
        </p:nvSpPr>
        <p:spPr>
          <a:xfrm>
            <a:off x="2119385" y="5921922"/>
            <a:ext cx="3505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eoRetroDraw" panose="00000400000000000000" pitchFamily="2" charset="0"/>
              </a:rPr>
              <a:t>Royalty/power/authority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2DB3C5-32C4-4C88-9F64-F61DB4028EE4}"/>
              </a:ext>
            </a:extLst>
          </p:cNvPr>
          <p:cNvSpPr txBox="1"/>
          <p:nvPr/>
        </p:nvSpPr>
        <p:spPr>
          <a:xfrm>
            <a:off x="6415655" y="6273679"/>
            <a:ext cx="2272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eoRetroDraw" panose="00000400000000000000" pitchFamily="2" charset="0"/>
              </a:rPr>
              <a:t>innocence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9E4FF4-0460-44DC-A60E-CDFB6D839468}"/>
              </a:ext>
            </a:extLst>
          </p:cNvPr>
          <p:cNvSpPr txBox="1"/>
          <p:nvPr/>
        </p:nvSpPr>
        <p:spPr>
          <a:xfrm>
            <a:off x="9425446" y="6318261"/>
            <a:ext cx="276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eoRetroDraw" panose="00000400000000000000" pitchFamily="2" charset="0"/>
              </a:rPr>
              <a:t>Good vs evil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0B4D60-6418-4828-B54B-256190A6B648}"/>
              </a:ext>
            </a:extLst>
          </p:cNvPr>
          <p:cNvSpPr txBox="1"/>
          <p:nvPr/>
        </p:nvSpPr>
        <p:spPr>
          <a:xfrm>
            <a:off x="9681818" y="4327441"/>
            <a:ext cx="2272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gency FB" panose="020B0503020202020204" pitchFamily="34" charset="0"/>
              </a:rPr>
              <a:t>Light vs dark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2A7118-0D5E-439B-A8CB-FAD8F2C83190}"/>
              </a:ext>
            </a:extLst>
          </p:cNvPr>
          <p:cNvSpPr txBox="1"/>
          <p:nvPr/>
        </p:nvSpPr>
        <p:spPr>
          <a:xfrm rot="19003708">
            <a:off x="296152" y="3945614"/>
            <a:ext cx="25193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n>
                  <a:solidFill>
                    <a:srgbClr val="CC00FF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</a:rPr>
              <a:t>Can you identify these common symbols in literature?</a:t>
            </a:r>
          </a:p>
        </p:txBody>
      </p:sp>
    </p:spTree>
    <p:extLst>
      <p:ext uri="{BB962C8B-B14F-4D97-AF65-F5344CB8AC3E}">
        <p14:creationId xmlns:p14="http://schemas.microsoft.com/office/powerpoint/2010/main" val="280476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1" grpId="0"/>
      <p:bldP spid="12" grpId="0"/>
      <p:bldP spid="13" grpId="0"/>
      <p:bldP spid="14" grpId="0"/>
      <p:bldP spid="15" grpId="0"/>
      <p:bldP spid="16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C1851-0D93-4D3C-B17E-857C57A5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FA9FB-233F-4732-BBA7-53F784291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attitude or feeling expressed in the text</a:t>
            </a:r>
          </a:p>
        </p:txBody>
      </p:sp>
      <p:pic>
        <p:nvPicPr>
          <p:cNvPr id="5122" name="Picture 2" descr="Image result for literary tone">
            <a:extLst>
              <a:ext uri="{FF2B5EF4-FFF2-40B4-BE49-F238E27FC236}">
                <a16:creationId xmlns:a16="http://schemas.microsoft.com/office/drawing/2014/main" id="{26B10F7B-A45D-407E-AE83-D828A8F56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17" y="2530523"/>
            <a:ext cx="5418729" cy="406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feeling faces">
            <a:extLst>
              <a:ext uri="{FF2B5EF4-FFF2-40B4-BE49-F238E27FC236}">
                <a16:creationId xmlns:a16="http://schemas.microsoft.com/office/drawing/2014/main" id="{8D1122EA-C184-44B9-B698-01C784442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47" y="2562983"/>
            <a:ext cx="5277153" cy="392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50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90B85-F4D8-48B1-B489-C6E442C94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latin typeface="NeoRetroDraw" panose="00000400000000000000" pitchFamily="2" charset="0"/>
              </a:rPr>
              <a:t>Sympathy</a:t>
            </a:r>
            <a:r>
              <a:rPr lang="en-US" dirty="0">
                <a:latin typeface="NeoRetroDraw" panose="00000400000000000000" pitchFamily="2" charset="0"/>
              </a:rPr>
              <a:t> </a:t>
            </a:r>
            <a:br>
              <a:rPr lang="en-US" dirty="0">
                <a:latin typeface="NeoRetroDraw" panose="00000400000000000000" pitchFamily="2" charset="0"/>
              </a:rPr>
            </a:br>
            <a:r>
              <a:rPr lang="en-US" sz="3600" dirty="0">
                <a:latin typeface="NeoRetroDraw" panose="00000400000000000000" pitchFamily="2" charset="0"/>
              </a:rPr>
              <a:t>by Paul Laurence Dunbar</a:t>
            </a:r>
            <a:endParaRPr lang="en-US" dirty="0">
              <a:latin typeface="NeoRetroDraw" panose="00000400000000000000" pitchFamily="2" charset="0"/>
            </a:endParaRPr>
          </a:p>
        </p:txBody>
      </p:sp>
      <p:pic>
        <p:nvPicPr>
          <p:cNvPr id="1026" name="Picture 2" descr="Image result for sympathy paul laurence dunbar">
            <a:extLst>
              <a:ext uri="{FF2B5EF4-FFF2-40B4-BE49-F238E27FC236}">
                <a16:creationId xmlns:a16="http://schemas.microsoft.com/office/drawing/2014/main" id="{0A228E16-5BFC-44DB-9410-5DF40D314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654" y="1931348"/>
            <a:ext cx="8109381" cy="456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985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0A19-D1EF-44B4-8AE9-B1474E98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Historical Context</a:t>
            </a:r>
          </a:p>
        </p:txBody>
      </p:sp>
      <p:pic>
        <p:nvPicPr>
          <p:cNvPr id="7174" name="Picture 6" descr="https://public-history-weekly.degruyter.com/wp-content/uploads/2017/06/Screenshot_2017-05-18_10.09.55.png">
            <a:extLst>
              <a:ext uri="{FF2B5EF4-FFF2-40B4-BE49-F238E27FC236}">
                <a16:creationId xmlns:a16="http://schemas.microsoft.com/office/drawing/2014/main" id="{02FB6D10-3E7D-459E-9BCD-B3676E037F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3" y="1690687"/>
            <a:ext cx="6668933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8FF5DF-8EA2-4F5F-95DB-ADA311879C92}"/>
              </a:ext>
            </a:extLst>
          </p:cNvPr>
          <p:cNvSpPr txBox="1"/>
          <p:nvPr/>
        </p:nvSpPr>
        <p:spPr>
          <a:xfrm>
            <a:off x="7697336" y="2634018"/>
            <a:ext cx="39987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Despite the end to slavery, African Americans did not experience equality and had limited opportunities across the United States, especially in the south.</a:t>
            </a:r>
          </a:p>
        </p:txBody>
      </p:sp>
    </p:spTree>
    <p:extLst>
      <p:ext uri="{BB962C8B-B14F-4D97-AF65-F5344CB8AC3E}">
        <p14:creationId xmlns:p14="http://schemas.microsoft.com/office/powerpoint/2010/main" val="63276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30B0D-CBC3-4B46-B0A3-5B7BC392C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19" y="238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NeoRetroDraw" panose="00000400000000000000" pitchFamily="2" charset="0"/>
              </a:rPr>
              <a:t>Jim Crow Laws</a:t>
            </a:r>
            <a:br>
              <a:rPr lang="en-US" sz="5400" b="1" dirty="0">
                <a:latin typeface="NeoRetroDraw" panose="00000400000000000000" pitchFamily="2" charset="0"/>
              </a:rPr>
            </a:br>
            <a:r>
              <a:rPr lang="en-US" sz="2400" b="1" dirty="0">
                <a:latin typeface="+mn-lt"/>
              </a:rPr>
              <a:t>Enacted 1896</a:t>
            </a:r>
            <a:endParaRPr lang="en-US" sz="5400" b="1" dirty="0">
              <a:latin typeface="+mn-lt"/>
            </a:endParaRPr>
          </a:p>
        </p:txBody>
      </p:sp>
      <p:pic>
        <p:nvPicPr>
          <p:cNvPr id="8194" name="Picture 2" descr="Image result for jim crow laws list">
            <a:extLst>
              <a:ext uri="{FF2B5EF4-FFF2-40B4-BE49-F238E27FC236}">
                <a16:creationId xmlns:a16="http://schemas.microsoft.com/office/drawing/2014/main" id="{85AE6274-B022-4C9E-9DBD-A3312532B5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42380" r="5227" b="29588"/>
          <a:stretch/>
        </p:blipFill>
        <p:spPr bwMode="auto">
          <a:xfrm>
            <a:off x="491319" y="1866116"/>
            <a:ext cx="5199797" cy="121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 result for jim crow laws list">
            <a:extLst>
              <a:ext uri="{FF2B5EF4-FFF2-40B4-BE49-F238E27FC236}">
                <a16:creationId xmlns:a16="http://schemas.microsoft.com/office/drawing/2014/main" id="{85147182-85F2-4E6D-B2EA-AFADD0E8D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54" y="3772091"/>
            <a:ext cx="4798325" cy="251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jim crow laws list">
            <a:extLst>
              <a:ext uri="{FF2B5EF4-FFF2-40B4-BE49-F238E27FC236}">
                <a16:creationId xmlns:a16="http://schemas.microsoft.com/office/drawing/2014/main" id="{8C1ADC50-241A-4667-AF84-A18028FD6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273" y="3429000"/>
            <a:ext cx="2639995" cy="320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age result for jim crow laws list">
            <a:extLst>
              <a:ext uri="{FF2B5EF4-FFF2-40B4-BE49-F238E27FC236}">
                <a16:creationId xmlns:a16="http://schemas.microsoft.com/office/drawing/2014/main" id="{959DE68F-C9D3-44F7-A652-5E42629D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370" y="200723"/>
            <a:ext cx="4767618" cy="268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Image result for jim crow laws">
            <a:extLst>
              <a:ext uri="{FF2B5EF4-FFF2-40B4-BE49-F238E27FC236}">
                <a16:creationId xmlns:a16="http://schemas.microsoft.com/office/drawing/2014/main" id="{71A201C0-0DBC-4D68-9898-86DA4FCFF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096" y="2569760"/>
            <a:ext cx="4048125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01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B1317-8109-4645-8A52-30CB87D54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Paul Laurence Dunbar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4CE41-9F19-4ABE-867F-AF986B754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45" y="1528549"/>
            <a:ext cx="5704763" cy="4776717"/>
          </a:xfrm>
        </p:spPr>
        <p:txBody>
          <a:bodyPr>
            <a:normAutofit/>
          </a:bodyPr>
          <a:lstStyle/>
          <a:p>
            <a:r>
              <a:rPr lang="en-US" sz="3200" dirty="0"/>
              <a:t>1872-1906</a:t>
            </a:r>
          </a:p>
          <a:p>
            <a:r>
              <a:rPr lang="en-US" sz="3200" dirty="0"/>
              <a:t>Dayton, Ohio</a:t>
            </a:r>
          </a:p>
          <a:p>
            <a:r>
              <a:rPr lang="en-US" sz="3200" dirty="0"/>
              <a:t>One of the first African American poets to gain national recognition</a:t>
            </a:r>
          </a:p>
          <a:p>
            <a:r>
              <a:rPr lang="en-US" sz="3200" dirty="0"/>
              <a:t>Parents were freed slaves</a:t>
            </a:r>
          </a:p>
          <a:p>
            <a:r>
              <a:rPr lang="en-US" sz="3200" dirty="0"/>
              <a:t>Their stories of plantation life served as inspiration for much of his writing</a:t>
            </a:r>
          </a:p>
        </p:txBody>
      </p:sp>
      <p:pic>
        <p:nvPicPr>
          <p:cNvPr id="2050" name="Picture 2" descr="Image result for paul laurence dunbar">
            <a:extLst>
              <a:ext uri="{FF2B5EF4-FFF2-40B4-BE49-F238E27FC236}">
                <a16:creationId xmlns:a16="http://schemas.microsoft.com/office/drawing/2014/main" id="{0E4E6A70-8909-4FE3-A395-E44455843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837" y="1513172"/>
            <a:ext cx="3872837" cy="477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97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45078-D519-477C-894F-6C041F83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Pre-Reading Discussion: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A4579-9DC1-4D65-817B-A152F6F70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4400" u="sng" dirty="0"/>
              <a:t>Think-Pair-Share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/>
              <a:t>What can you infer about the poem based on the title and what you know about the author?</a:t>
            </a:r>
          </a:p>
        </p:txBody>
      </p:sp>
    </p:spTree>
    <p:extLst>
      <p:ext uri="{BB962C8B-B14F-4D97-AF65-F5344CB8AC3E}">
        <p14:creationId xmlns:p14="http://schemas.microsoft.com/office/powerpoint/2010/main" val="2174942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ACBCE-4D29-41F2-B8B6-CA4815DC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1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NeoRetroDraw" panose="00000400000000000000" pitchFamily="2" charset="0"/>
              </a:rPr>
              <a:t>Sympathy vs Empathy</a:t>
            </a:r>
          </a:p>
        </p:txBody>
      </p:sp>
      <p:pic>
        <p:nvPicPr>
          <p:cNvPr id="3074" name="Picture 2" descr="Image result for venn diagram transparent">
            <a:extLst>
              <a:ext uri="{FF2B5EF4-FFF2-40B4-BE49-F238E27FC236}">
                <a16:creationId xmlns:a16="http://schemas.microsoft.com/office/drawing/2014/main" id="{93AF5EE7-55BD-4D50-89AD-057CC59C8B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09" y="1192231"/>
            <a:ext cx="8966579" cy="552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C2B78D-2FFC-499E-8775-C0F5B082C842}"/>
              </a:ext>
            </a:extLst>
          </p:cNvPr>
          <p:cNvSpPr txBox="1"/>
          <p:nvPr/>
        </p:nvSpPr>
        <p:spPr>
          <a:xfrm>
            <a:off x="5629700" y="2064718"/>
            <a:ext cx="1801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Have to do with feelings and experiences of another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B1AD0D-5BC8-4EFB-8DCB-EBA9F39B1373}"/>
              </a:ext>
            </a:extLst>
          </p:cNvPr>
          <p:cNvSpPr txBox="1"/>
          <p:nvPr/>
        </p:nvSpPr>
        <p:spPr>
          <a:xfrm>
            <a:off x="5145772" y="3592954"/>
            <a:ext cx="2510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Greek roots:</a:t>
            </a:r>
          </a:p>
          <a:p>
            <a:r>
              <a:rPr lang="en-US" dirty="0"/>
              <a:t>Pathos=feeling/suffering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E342B0-0D4C-4011-A95A-FF0464809229}"/>
              </a:ext>
            </a:extLst>
          </p:cNvPr>
          <p:cNvSpPr txBox="1"/>
          <p:nvPr/>
        </p:nvSpPr>
        <p:spPr>
          <a:xfrm>
            <a:off x="2862618" y="2002552"/>
            <a:ext cx="2283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Sym</a:t>
            </a:r>
            <a:r>
              <a:rPr lang="en-US" dirty="0"/>
              <a:t>=with/together with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6B36D0-DD06-4AA6-9653-D0D2C2D41A83}"/>
              </a:ext>
            </a:extLst>
          </p:cNvPr>
          <p:cNvSpPr txBox="1"/>
          <p:nvPr/>
        </p:nvSpPr>
        <p:spPr>
          <a:xfrm>
            <a:off x="7900917" y="1798962"/>
            <a:ext cx="180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Em</a:t>
            </a:r>
            <a:r>
              <a:rPr lang="en-US" dirty="0"/>
              <a:t>=within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02856B-C051-4330-87A5-A22023E972D9}"/>
              </a:ext>
            </a:extLst>
          </p:cNvPr>
          <p:cNvCxnSpPr>
            <a:cxnSpLocks/>
          </p:cNvCxnSpPr>
          <p:nvPr/>
        </p:nvCxnSpPr>
        <p:spPr>
          <a:xfrm flipH="1" flipV="1">
            <a:off x="3889612" y="2648883"/>
            <a:ext cx="1256160" cy="98419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904CB3D-502E-4F1D-8D1F-BEFBF21E1170}"/>
              </a:ext>
            </a:extLst>
          </p:cNvPr>
          <p:cNvCxnSpPr>
            <a:cxnSpLocks/>
          </p:cNvCxnSpPr>
          <p:nvPr/>
        </p:nvCxnSpPr>
        <p:spPr>
          <a:xfrm flipV="1">
            <a:off x="6869374" y="2305202"/>
            <a:ext cx="1367617" cy="147513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9FE0EEF-289C-4F85-94AF-9A8135A10E1B}"/>
              </a:ext>
            </a:extLst>
          </p:cNvPr>
          <p:cNvSpPr txBox="1"/>
          <p:nvPr/>
        </p:nvSpPr>
        <p:spPr>
          <a:xfrm>
            <a:off x="2166010" y="3633078"/>
            <a:ext cx="2510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Pity of feeling sorry for another’s misfortune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66943F-1037-4800-B42E-19D739A86E45}"/>
              </a:ext>
            </a:extLst>
          </p:cNvPr>
          <p:cNvSpPr txBox="1"/>
          <p:nvPr/>
        </p:nvSpPr>
        <p:spPr>
          <a:xfrm>
            <a:off x="8125534" y="3474777"/>
            <a:ext cx="2510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Ability to imagine oneself in the situation </a:t>
            </a:r>
            <a:r>
              <a:rPr lang="en-US"/>
              <a:t>of another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5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4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60A3-3A55-4E41-88F8-7EACA6BF9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Use a Dictionary to look up the words in the word bank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8A4575-89F6-43FC-B1EC-8982BB4F0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0" name="Picture 4" descr="Image result for words">
            <a:extLst>
              <a:ext uri="{FF2B5EF4-FFF2-40B4-BE49-F238E27FC236}">
                <a16:creationId xmlns:a16="http://schemas.microsoft.com/office/drawing/2014/main" id="{8551CA90-3CFA-4985-97E4-B942E6927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564" y="2415464"/>
            <a:ext cx="7792871" cy="389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721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352E-BBCE-4B7F-B9A5-8D82A41D4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Let’s Read!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C1C1B-175A-43BA-8EE4-94CD51A5C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Image result for black child reading">
            <a:extLst>
              <a:ext uri="{FF2B5EF4-FFF2-40B4-BE49-F238E27FC236}">
                <a16:creationId xmlns:a16="http://schemas.microsoft.com/office/drawing/2014/main" id="{53C08561-8791-4A09-98AF-15AF05756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27" y="1604907"/>
            <a:ext cx="6722186" cy="479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809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5F2C0-8A98-462B-A0D0-2F3AE022B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465"/>
            <a:ext cx="10515600" cy="1325563"/>
          </a:xfrm>
        </p:spPr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As you Read: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F763-1059-415B-BE7A-5B00F382F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US" dirty="0"/>
              <a:t>Identify language from the text that you find particularly vivid.</a:t>
            </a:r>
          </a:p>
          <a:p>
            <a:r>
              <a:rPr lang="en-US" dirty="0"/>
              <a:t>What literary devices is Dunbar using? (**Hint: We discussed a few at the beginning of this lesson, but readers can always find more!)</a:t>
            </a:r>
          </a:p>
        </p:txBody>
      </p:sp>
      <p:pic>
        <p:nvPicPr>
          <p:cNvPr id="4098" name="Picture 2" descr="Related image">
            <a:extLst>
              <a:ext uri="{FF2B5EF4-FFF2-40B4-BE49-F238E27FC236}">
                <a16:creationId xmlns:a16="http://schemas.microsoft.com/office/drawing/2014/main" id="{19E64798-3A7B-45E8-9E2E-5099EE65C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309" y="3100046"/>
            <a:ext cx="5245382" cy="328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889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FC9D0-CA11-4A99-BC42-CC284147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29" y="149416"/>
            <a:ext cx="10515600" cy="1325563"/>
          </a:xfrm>
        </p:spPr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Post Reading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1151-5F37-4E04-8D9A-D42C452D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0501"/>
            <a:ext cx="10515600" cy="4351338"/>
          </a:xfrm>
        </p:spPr>
        <p:txBody>
          <a:bodyPr/>
          <a:lstStyle/>
          <a:p>
            <a:r>
              <a:rPr lang="en-US" dirty="0"/>
              <a:t>Why is the use of imagery so effective for </a:t>
            </a:r>
            <a:r>
              <a:rPr lang="en-US" i="1" dirty="0"/>
              <a:t>this poem</a:t>
            </a:r>
            <a:r>
              <a:rPr lang="en-US" dirty="0"/>
              <a:t>?</a:t>
            </a:r>
          </a:p>
          <a:p>
            <a:r>
              <a:rPr lang="en-US" dirty="0"/>
              <a:t>What images do you find the most powerful?</a:t>
            </a:r>
          </a:p>
          <a:p>
            <a:r>
              <a:rPr lang="en-US" dirty="0"/>
              <a:t>What </a:t>
            </a:r>
            <a:r>
              <a:rPr lang="en-US" i="1" dirty="0"/>
              <a:t>big idea(s) </a:t>
            </a:r>
            <a:r>
              <a:rPr lang="en-US" dirty="0"/>
              <a:t>are being communicated by imagery in the poem?</a:t>
            </a:r>
          </a:p>
        </p:txBody>
      </p:sp>
      <p:pic>
        <p:nvPicPr>
          <p:cNvPr id="5122" name="Picture 2" descr="Image result for sympathy paul laurence dunbar">
            <a:extLst>
              <a:ext uri="{FF2B5EF4-FFF2-40B4-BE49-F238E27FC236}">
                <a16:creationId xmlns:a16="http://schemas.microsoft.com/office/drawing/2014/main" id="{2EA6A34D-985B-4D6F-A92A-9E6E6247C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148" y="2961209"/>
            <a:ext cx="6659681" cy="374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54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B726-56CB-4906-96B1-C9E0F50FD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Writing 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1ABA2-A44A-4B7D-B691-0A77E0A24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i="1" dirty="0"/>
              <a:t>theme </a:t>
            </a:r>
            <a:r>
              <a:rPr lang="en-US" dirty="0"/>
              <a:t>of Sympathy?</a:t>
            </a:r>
          </a:p>
          <a:p>
            <a:pPr lvl="1"/>
            <a:r>
              <a:rPr lang="en-US" dirty="0"/>
              <a:t>How do the different literary devices help to reveal the theme to the reader?</a:t>
            </a:r>
          </a:p>
          <a:p>
            <a:pPr lvl="1"/>
            <a:r>
              <a:rPr lang="en-US" dirty="0"/>
              <a:t>What language does Dunbar use that is particularly powerful?</a:t>
            </a:r>
          </a:p>
        </p:txBody>
      </p:sp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16DEDF02-33C5-4CA0-8E7E-BF5525B51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656" y="3276867"/>
            <a:ext cx="3895511" cy="33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973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2ACF1-4925-46A4-A598-7621D2FA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>
                <a:latin typeface="NeoRetroDraw" panose="00000400000000000000" pitchFamily="2" charset="0"/>
              </a:rPr>
              <a:t>Caged Bird </a:t>
            </a:r>
            <a:br>
              <a:rPr lang="en-US" sz="5300" dirty="0">
                <a:latin typeface="NeoRetroDraw" panose="00000400000000000000" pitchFamily="2" charset="0"/>
              </a:rPr>
            </a:br>
            <a:r>
              <a:rPr lang="en-US" dirty="0">
                <a:latin typeface="NeoRetroDraw" panose="00000400000000000000" pitchFamily="2" charset="0"/>
              </a:rPr>
              <a:t>by Maya Angelou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DE0F71-724B-4EA5-824C-74EA82A46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 descr="Image result for maya angelou caged bird">
            <a:extLst>
              <a:ext uri="{FF2B5EF4-FFF2-40B4-BE49-F238E27FC236}">
                <a16:creationId xmlns:a16="http://schemas.microsoft.com/office/drawing/2014/main" id="{2F43F364-000C-44E4-9842-F4266BD92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825625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335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1CC03-7D4E-4897-95DB-92D6EB90B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Maya Angelou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BE8AC-ECB6-4A1D-AE6C-D1700F5EA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757382" cy="4547879"/>
          </a:xfrm>
        </p:spPr>
        <p:txBody>
          <a:bodyPr/>
          <a:lstStyle/>
          <a:p>
            <a:r>
              <a:rPr lang="en-US" dirty="0"/>
              <a:t>1928-2014</a:t>
            </a:r>
          </a:p>
          <a:p>
            <a:r>
              <a:rPr lang="en-US" dirty="0"/>
              <a:t>Born in St. Louis, MO</a:t>
            </a:r>
          </a:p>
          <a:p>
            <a:r>
              <a:rPr lang="en-US" dirty="0"/>
              <a:t>Career highlights include: author, poet, historian, songwriter, playwright, dancer, stage and screen producer, director, performer, singer, and civil rights activist</a:t>
            </a:r>
          </a:p>
          <a:p>
            <a:endParaRPr lang="en-US" dirty="0"/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B226B902-9EBA-4D8F-B874-EB59FF117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790" y="1825625"/>
            <a:ext cx="583093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42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5BB4E-35BC-497E-B954-A7F84FB2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Pre-Reading Discussion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897ED1-76AD-4FF4-9D71-4C8E73592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significance of Angelou making an allusion to Dunbar’s poem, </a:t>
            </a:r>
            <a:r>
              <a:rPr lang="en-US" i="1" dirty="0"/>
              <a:t>Empathy</a:t>
            </a:r>
            <a:r>
              <a:rPr lang="en-US" dirty="0"/>
              <a:t>? Why borrow from another poet?</a:t>
            </a:r>
          </a:p>
          <a:p>
            <a:endParaRPr lang="en-US" dirty="0"/>
          </a:p>
        </p:txBody>
      </p:sp>
      <p:pic>
        <p:nvPicPr>
          <p:cNvPr id="1028" name="Picture 4" descr="Image result for the caged bird maya angelou paul laurence dunbar">
            <a:extLst>
              <a:ext uri="{FF2B5EF4-FFF2-40B4-BE49-F238E27FC236}">
                <a16:creationId xmlns:a16="http://schemas.microsoft.com/office/drawing/2014/main" id="{C4ED589A-4DB5-4946-99D9-F59062E5F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083" b="17686"/>
          <a:stretch/>
        </p:blipFill>
        <p:spPr bwMode="auto">
          <a:xfrm>
            <a:off x="2941517" y="2822835"/>
            <a:ext cx="5997765" cy="367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270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D71B-78E5-4C70-AFC1-9249C9CE4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As you 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5EF89-1E9F-4194-A0E3-A7E08E23E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40522" cy="4351338"/>
          </a:xfrm>
        </p:spPr>
        <p:txBody>
          <a:bodyPr/>
          <a:lstStyle/>
          <a:p>
            <a:r>
              <a:rPr lang="en-US" dirty="0"/>
              <a:t>Compare and contrast the birds in the first stanza and the second two stanzas.</a:t>
            </a:r>
          </a:p>
          <a:p>
            <a:r>
              <a:rPr lang="en-US" dirty="0"/>
              <a:t>What examples of imagery strike you as very effective? Why?</a:t>
            </a:r>
          </a:p>
          <a:p>
            <a:r>
              <a:rPr lang="en-US" dirty="0"/>
              <a:t>What verbs does Angelou use that create a vivid depiction of each bird?</a:t>
            </a:r>
          </a:p>
          <a:p>
            <a:r>
              <a:rPr lang="en-US" dirty="0"/>
              <a:t>How can you interpret the phrase, “clipped wings”?</a:t>
            </a:r>
          </a:p>
        </p:txBody>
      </p:sp>
      <p:pic>
        <p:nvPicPr>
          <p:cNvPr id="2050" name="Picture 2" descr="Image result for the caged bird">
            <a:extLst>
              <a:ext uri="{FF2B5EF4-FFF2-40B4-BE49-F238E27FC236}">
                <a16:creationId xmlns:a16="http://schemas.microsoft.com/office/drawing/2014/main" id="{7ADC6426-24FE-4C3F-993D-B06E51720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22" y="1033675"/>
            <a:ext cx="4245164" cy="52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79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CE97-0FF2-49D3-8F5F-63614ED5B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057"/>
            <a:ext cx="10515600" cy="1325563"/>
          </a:xfrm>
        </p:spPr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Writing Response: option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6A21A-62E5-41D0-A656-BCFFE6B88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817" y="1389276"/>
            <a:ext cx="5654722" cy="4762405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symbolism</a:t>
            </a:r>
            <a:r>
              <a:rPr lang="en-US" dirty="0"/>
              <a:t> of the two birds  is very apparent throughout the poem.</a:t>
            </a:r>
          </a:p>
          <a:p>
            <a:endParaRPr lang="en-US" dirty="0"/>
          </a:p>
          <a:p>
            <a:r>
              <a:rPr lang="en-US" dirty="0"/>
              <a:t>How does Maya Angelou develop the idea of the caged bird throughout the poem?</a:t>
            </a:r>
          </a:p>
          <a:p>
            <a:endParaRPr lang="en-US" dirty="0"/>
          </a:p>
          <a:p>
            <a:r>
              <a:rPr lang="en-US" dirty="0"/>
              <a:t>(**Hint: consider structure as well as language.)</a:t>
            </a:r>
          </a:p>
        </p:txBody>
      </p:sp>
      <p:pic>
        <p:nvPicPr>
          <p:cNvPr id="3074" name="Picture 2" descr="Image result for the caged bird">
            <a:extLst>
              <a:ext uri="{FF2B5EF4-FFF2-40B4-BE49-F238E27FC236}">
                <a16:creationId xmlns:a16="http://schemas.microsoft.com/office/drawing/2014/main" id="{6B268416-6984-4E07-8C82-218232C1F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3331"/>
            <a:ext cx="43586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99AF20-0E6D-4052-B415-EC95D8F4221A}"/>
              </a:ext>
            </a:extLst>
          </p:cNvPr>
          <p:cNvSpPr txBox="1"/>
          <p:nvPr/>
        </p:nvSpPr>
        <p:spPr>
          <a:xfrm>
            <a:off x="0" y="6045958"/>
            <a:ext cx="12815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  <a:latin typeface="NeoRetroDraw" panose="00000400000000000000" pitchFamily="2" charset="0"/>
              </a:rPr>
              <a:t>Provide at least 2 examples of textual evidence</a:t>
            </a:r>
          </a:p>
        </p:txBody>
      </p:sp>
    </p:spTree>
    <p:extLst>
      <p:ext uri="{BB962C8B-B14F-4D97-AF65-F5344CB8AC3E}">
        <p14:creationId xmlns:p14="http://schemas.microsoft.com/office/powerpoint/2010/main" val="235467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74D3D-F472-4442-9D5D-70FBD1898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NeoRetroDraw" panose="00000400000000000000" pitchFamily="2" charset="0"/>
              </a:rPr>
              <a:t>Written response: option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3AEEB-7A1E-4F48-9782-4375C36D8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8325" cy="4351338"/>
          </a:xfrm>
        </p:spPr>
        <p:txBody>
          <a:bodyPr/>
          <a:lstStyle/>
          <a:p>
            <a:r>
              <a:rPr lang="en-US" dirty="0"/>
              <a:t>Compare and contrast the tone of each poem.</a:t>
            </a:r>
          </a:p>
          <a:p>
            <a:endParaRPr lang="en-US" dirty="0"/>
          </a:p>
          <a:p>
            <a:r>
              <a:rPr lang="en-US" dirty="0"/>
              <a:t>(**Hint: The feelings of the caged bird in each poem are quite different.)</a:t>
            </a:r>
          </a:p>
        </p:txBody>
      </p:sp>
      <p:pic>
        <p:nvPicPr>
          <p:cNvPr id="4" name="Picture 4" descr="Image result for the caged bird maya angelou paul laurence dunbar">
            <a:extLst>
              <a:ext uri="{FF2B5EF4-FFF2-40B4-BE49-F238E27FC236}">
                <a16:creationId xmlns:a16="http://schemas.microsoft.com/office/drawing/2014/main" id="{5C6FE577-A887-45AA-A556-64C723F31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083" b="17686"/>
          <a:stretch/>
        </p:blipFill>
        <p:spPr bwMode="auto">
          <a:xfrm>
            <a:off x="5875785" y="2002501"/>
            <a:ext cx="5997765" cy="367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A298D7-E7DA-4A3D-87DE-3B4ABA74013F}"/>
              </a:ext>
            </a:extLst>
          </p:cNvPr>
          <p:cNvSpPr txBox="1"/>
          <p:nvPr/>
        </p:nvSpPr>
        <p:spPr>
          <a:xfrm>
            <a:off x="147853" y="6034901"/>
            <a:ext cx="12815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  <a:latin typeface="NeoRetroDraw" panose="00000400000000000000" pitchFamily="2" charset="0"/>
              </a:rPr>
              <a:t>Provide at least 2 examples of textual evidence</a:t>
            </a:r>
          </a:p>
        </p:txBody>
      </p:sp>
    </p:spTree>
    <p:extLst>
      <p:ext uri="{BB962C8B-B14F-4D97-AF65-F5344CB8AC3E}">
        <p14:creationId xmlns:p14="http://schemas.microsoft.com/office/powerpoint/2010/main" val="44010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7399</TotalTime>
  <Words>694</Words>
  <Application>Microsoft Office PowerPoint</Application>
  <PresentationFormat>Widescreen</PresentationFormat>
  <Paragraphs>99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Agency FB</vt:lpstr>
      <vt:lpstr>Arial</vt:lpstr>
      <vt:lpstr>Calibri</vt:lpstr>
      <vt:lpstr>Calibri Light</vt:lpstr>
      <vt:lpstr>Homemade Apple</vt:lpstr>
      <vt:lpstr>NeoRetroDraw</vt:lpstr>
      <vt:lpstr>Office Theme</vt:lpstr>
      <vt:lpstr>Sympathy and  Caged Bird</vt:lpstr>
      <vt:lpstr>Learning Objectives</vt:lpstr>
      <vt:lpstr>Literary Terms to Know:</vt:lpstr>
      <vt:lpstr>Theme</vt:lpstr>
      <vt:lpstr>Imagery </vt:lpstr>
      <vt:lpstr>Personification </vt:lpstr>
      <vt:lpstr>Allusion </vt:lpstr>
      <vt:lpstr>symbolism</vt:lpstr>
      <vt:lpstr>Tone</vt:lpstr>
      <vt:lpstr>Sympathy  by Paul Laurence Dunbar</vt:lpstr>
      <vt:lpstr>Historical Context</vt:lpstr>
      <vt:lpstr>Jim Crow Laws Enacted 1896</vt:lpstr>
      <vt:lpstr>Paul Laurence Dunbar</vt:lpstr>
      <vt:lpstr>Pre-Reading Discussion:</vt:lpstr>
      <vt:lpstr>Sympathy vs Empathy</vt:lpstr>
      <vt:lpstr>Use a Dictionary to look up the words in the word bank</vt:lpstr>
      <vt:lpstr>Let’s Read!</vt:lpstr>
      <vt:lpstr>As you Read:</vt:lpstr>
      <vt:lpstr>Post Reading Discussion</vt:lpstr>
      <vt:lpstr>Writing Response</vt:lpstr>
      <vt:lpstr>Caged Bird  by Maya Angelou</vt:lpstr>
      <vt:lpstr>Maya Angelou</vt:lpstr>
      <vt:lpstr>Pre-Reading Discussion</vt:lpstr>
      <vt:lpstr>As you read</vt:lpstr>
      <vt:lpstr>Writing Response: option a</vt:lpstr>
      <vt:lpstr>Written response: option 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Crowley</dc:creator>
  <cp:lastModifiedBy>Lauren Crowley</cp:lastModifiedBy>
  <cp:revision>62</cp:revision>
  <dcterms:created xsi:type="dcterms:W3CDTF">2018-02-21T19:49:07Z</dcterms:created>
  <dcterms:modified xsi:type="dcterms:W3CDTF">2018-03-12T17:23:03Z</dcterms:modified>
</cp:coreProperties>
</file>